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3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5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8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0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8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0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1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6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0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3E56-7770-4A76-9A87-0007A461A413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2123-6577-4BEC-A24E-084412763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qrcoder.ru/code/?%CF%EE%EB%F3%F7%E5%ED%EE+%EF%F0%E8%E3%EB%E0%F8%E5%ED%E8%E5+%E2+%E3%EE%F1%F2%E8.+%C0%E4%F0%E5%F1%3A+%F3%EB.+%D3%F7%E5%E1%ED%E0%FF+%2C+%E4+%B9+5+%2C+%EA%E2++%B9+__.+%C0+%E2%EE%F2+%ED%EE%EC%E5%F0+%EA%E2%E0%F0%F2%E8%F0%FB++%ED%E5%EE%E1%F5%EE%E4%E8%EC%EE+%E2%FB%F7%E8%F1%EB%E8%F2%FC+%F1%E0%EC%E8%EC.+%CE%ED+%FF%E2%EB%FF%E5%F2%F1%FF+%EA%E2%E0%E4%F0%E0%F2%EE%EC+%F7%E8%F1%EB%E0.+%CA%F0%EE%EC%E5+%F2%EE%E3%EE%2C+%E5%F1%EB%E8+%E5%E3%EE+%EF%E5%F0%E5%E2%E5%F0%ED%F3%F2%FC+%E2%E2%E5%F0%F5+%ED%EE%E3%E0%EC%E8%2C+%F2%EE+%EE%ED%2C+%F5%EE%F2%FF+%E8+%E8%E7%EC%E5%ED%E8%F2%F1%FF%2C+%E2%F1%E5+%F0%E0%E2%ED%EE+%EE%F1%F2%E0%ED%E5%F2%F1%FF+%EA%E2%E0%E4%F0%E0%F2%EE%EC+%F7%E8%F1%EB%E0%21+%C2+%E4%EE%EC%E5+500+%EA%E2%E0%F0%F2%E8%F0.&amp;4&amp;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qrcoder.ru/code/?%CD%E5%F1%EA%EE%EB%FC%EA%EE+%EE%E4%E8%ED%E0%EA%EE%E2%FB%F5+%EF%EE+%F7%E8%F1%EB%E5%ED%ED%EE%F1%F2%E8+%E1%F0%E8%E3%E0%E4+%F1%F2%EE%F0%EE%E6%E5%E9+%F1%EF%E0%EB%E8+%EE%E4%E8%ED%E0%EA%EE%E2%EE%E5+%F7%E8%F1%EB%EE+%ED%EE%F7%E5%E9.+%CA%E0%E6%E4%FB%E9+%F1%F2%EE%F0%EE%E6+%EF%F0%EE%F1%EF%E0%EB+%E1%EE%EB%FC%F8%E5+%ED%EE%F7%E5%E9%2C+%F7%E5%EC+%F7%E8%F1%EB%EE+%F1%F2%EE%F0%EE%E6%E5%E9+%E2+%E1%F0%E8%E3%E0%E4%E5%2C+%ED%EE+%EC%E5%ED%FC%F8%E5%2C+%F7%E5%EC+%F7%E8%F1%EB%EE+%E1%F0%E8%E3%E0%E4.+%D1%EA%EE%EB%FC%EA%EE+%F1%F2%EE%F0%EE%E6%E5%E9+%E2+%E1%F0%E8%E3%E0%E4%E5%2C+%E5%F1%EB%E8+%E2%F1%E5+%F1%F2%EE%F0%EE%E6%E0+%E2%EC%E5%F1%F2%E5+%EF%F0%EE%F1%EF%E0%EB%E8+1001+%F7%E5%EB%EE%E2%E5%EA%E0-%ED%EE%F7%FC%3F&amp;4&amp;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qrcoder.ru/code/?%CF%EE+%EA%F0%F3%E3%F3+%F0%E0%F1%F1%F2%E0%E2%E8%EB%E8+%F6%E8%F4%F0%FB+1%2C+2%859.+%CA%E0%E6%E4%FB%E5+%F2%F0%E8+%F6%E8%F4%F0%FB%2C+%F1%F2%EE%FF%F9%E8%E5+%EF%EE%E4%F0%FF%E4+%EF%EE+%F7%E0%F1%EE%E2%EE%E9+%F1%F2%F0%E5%EB%EA%E5%2C+%EE%E1%F0%E0%E7%F3%FE%F2+%F2%F0%E5%F5%E7%ED%E0%F7%ED%EE%E5+%F7%E8%F1%EB%EE.+%CD%E0%E9%E4%E8%F2%E5+%F1%F3%EC%EC%F3+%E2%F1%E5%F5+%E4%E5%E2%FF%F2%E8+%F2%E0%EA%E8%F5+%F2%F0%E5%F5%E7%ED%E0%F7%ED%FB%F5+%F7%E8%F1%E5%EB.+%C7%E0%E2%E8%F1%E8%F2+%EB%E8+%EE%ED%E0+%EE%F2+%EF%EE%F0%FF%E4%EA%E0%2C+%E2+%EA%EE%F2%EE%F0%EE%EC+%F0%E0%F1%F1%F2%E0%E2%EB%E5%ED%FB+%F6%E8%F4%F0%FB%3F&amp;4&amp;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qrcoder.ru/code/?4.+%CD%E0%E9%E4%E8%F2%E5+%F2%F0%E8+%E4%E5%E2%FF%F2%E8%E7%ED%E0%F7%ED%FB%F5+%F7%E8%F1%EB%E0%2C+%E2+%EA%EE%F2%EE%F0%FB%F5+%F6%E8%F4%F0%FB+1%2C2%2C3%2C4%2C5%2C6%2C7%2C8%2C9+%E2%F1%F2%F0%E5%F7%E0%EB%E8%F1%FC+%E1%FB+%F0%EE%E2%ED%EE+%EF%EE+%EE%E4%ED%EE%EC%F3+%F0%E0%E7%F3%2C+%E8+%EF%F0%E8+%FD%F2%EE%EC+%F1%F3%EC%EC%E0+%ED%E5%EA%EE%F2%EE%F0%FB%F5+%E4%E2%F3%F5+%E8%E7+%ED%E8%F5+%F0%E0%E2%ED%FF%EB%E0%F1%FC+%E1%FB+%F2%F0%E5%F2%FC%E5%EC%F3+%F7%E8%F1%EB%F3.&amp;4&amp;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qrcoder.ru/code/?%C2+%F2%E5%F1%F2%E5+%EA+%EA%E0%E6%E4%EE%EC%F3+%E2%EE%EF%F0%EE%F1%F3+%F3%EA%E0%E7%E0%ED%FB+5+%E2%E0%F0%E8%E0%ED%F2%EE%E2+%EE%F2%E2%E5%F2%E0.+%CE%F2%EB%E8%F7%ED%E8%EA+%EE%F2%E2%E5%F7%E0%E5%F2+%ED%E0+%E2%F1%E5+%E2%EE%EF%F0%EE%F1%FB+%EF%F0%E0%E2%E8%EB%FC%ED%EE.+%CA%EE%E3%E4%E0+%E4%E2%EE%E5%F7%ED%E8%EA%F3+%F3%E4%E0%E5%F2%F1%FF+%F1%EF%E8%F1%E0%F2%FC%2C+%EE%ED+%EE%F2%E2%E5%F7%E0%E5%F2+%EF%F0%E0%E2%E8%EB%FC%ED%EE%2C+%E2+%EF%F0%EE%F2%E8%E2%ED%EE%EC+%F1%EB%F3%F7%E0%E5+%96+%ED%E0%F3%E3%E0%E4%28%F2.%E5.+%EF%F0%E0%E2%E8%EB%FC%ED%EE+%EE%F2%E2%E5%F7%E0%E5%F2+%ED%E0+1%5C5+%F7%E0%F1%F2%FC+%F1%EF%E8%F1%E0%ED%ED%FB%F5+%E2%EE%EF%F0%EE%F1%EE%E2.%29+%C7%E0+%E3%EE%E4+%E4%E2%EE%E5%F7%ED%E8%EA+%EF%F0%E0%E2%E8%EB%FC%ED%EE+%EE%F2%E2%E5%F2%E8%EB+%ED%E0+%EF%EE%EB%EE%E2%E8%ED%F3+%E2%EE%EF%F0%EE%F1%EE%E2.+%CA%E0%EA%F3%FE+%E4%EE%EB%FE+%EE%F2%E2%E5%F2%EE%E2+%E5%EC%F3+%F3%E4%E0%EB%EE%F1%FC+%F1%EF%E8%F1%E0%F2%FC%3F&amp;4&amp;0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802"/>
            <a:ext cx="11998958" cy="67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93151" y="2338160"/>
            <a:ext cx="8355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Стань отличником за 1 час!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3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9" y="85467"/>
            <a:ext cx="11930220" cy="6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6246" y="1073791"/>
            <a:ext cx="84644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</a:rPr>
              <a:t>. Возраст:</a:t>
            </a:r>
            <a:r>
              <a:rPr lang="ru-RU" sz="2800" b="1" dirty="0" smtClean="0"/>
              <a:t> </a:t>
            </a:r>
            <a:r>
              <a:rPr lang="ru-RU" sz="2800" b="1" dirty="0"/>
              <a:t>12-13 лет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3. </a:t>
            </a:r>
            <a:r>
              <a:rPr lang="ru-RU" sz="2800" b="1" dirty="0" smtClean="0">
                <a:solidFill>
                  <a:srgbClr val="C00000"/>
                </a:solidFill>
              </a:rPr>
              <a:t>Предмет:</a:t>
            </a:r>
            <a:r>
              <a:rPr lang="ru-RU" sz="2800" b="1" dirty="0" smtClean="0"/>
              <a:t> Математика</a:t>
            </a:r>
            <a:endParaRPr lang="ru-RU" sz="2800" b="1" dirty="0"/>
          </a:p>
          <a:p>
            <a:r>
              <a:rPr lang="ru-RU" sz="2800" b="1" dirty="0">
                <a:solidFill>
                  <a:srgbClr val="C00000"/>
                </a:solidFill>
              </a:rPr>
              <a:t>4.Легенда.</a:t>
            </a:r>
            <a:r>
              <a:rPr lang="ru-RU" sz="2800" b="1" dirty="0"/>
              <a:t>  Последний день триместра. В </a:t>
            </a:r>
            <a:r>
              <a:rPr lang="ru-RU" sz="2800" b="1" dirty="0" err="1"/>
              <a:t>Дневник.ру</a:t>
            </a:r>
            <a:r>
              <a:rPr lang="ru-RU" sz="2800" b="1" dirty="0"/>
              <a:t> пропали отметки. Пройдите задания и получите сертификат на пятерки по математике! За каждое выполненное задание- часть карты, в которой указано местоположение сертификата.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6" y="93705"/>
            <a:ext cx="11900930" cy="66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59017" y="1652629"/>
            <a:ext cx="9130018" cy="56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5" t="38803" r="23997" b="25311"/>
          <a:stretch>
            <a:fillRect/>
          </a:stretch>
        </p:blipFill>
        <p:spPr bwMode="auto">
          <a:xfrm>
            <a:off x="4468887" y="3777810"/>
            <a:ext cx="2729045" cy="2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59016" y="376414"/>
            <a:ext cx="9130018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5.Задания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Иди туда- не знаю куда.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Получено приглашение в гости. Адрес: ул. Учебная , д № 5 ,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№ __. А вот номер квартиры  необходимо вычислить самим. Он является квадратом числа. Кроме того, если его перевернуть вверх ногами, то он, хотя и изменится, все равно останется квадратом числа! В доме 500 квартир.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Цифр, которые могут читаться  в перевернутом виде пять: 0,1061819. Возможный номер квартиры: 9,16,81,100,169,196. Каждый номер – квадрат числа. Но только номер 196, будучи перевернутым 961- остается квадратом числа 31.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номер квартиры 196)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qrcoder.ru/code/?%CF%EE%EB%F3%F7%E5%ED%EE+%EF%F0%E8%E3%EB%E0%F8%E5%ED%E8%E5+%E2+%E3%EE%F1%F2%E8.+%C0%E4%F0%E5%F1%3A+%F3%EB.+%D3%F7%E5%E1%ED%E0%FF+%2C+%E4+%B9+5+%2C+%EA%E2++%B9+__.+%C0+%E2%EE%F2+%ED%EE%EC%E5%F0+%EA%E2%E0%F0%F2%E8%F0%FB++%ED%E5%EE%E1%F5%EE%E4%E8%EC%EE+%E2%FB%F7%E8%F1%EB%E8%F2%FC+%F1%E0%EC%E8%EC.+%CE%ED+%FF%E2%EB%FF%E5%F2%F1%FF+%EA%E2%E0%E4%F0%E0%F2%EE%EC+%F7%E8%F1%EB%E0.+%CA%F0%EE%EC%E5+%F2%EE%E3%EE%2C+%E5%F1%EB%E8+%E5%E3%EE+%EF%E5%F0%E5%E2%E5%F0%ED%F3%F2%FC+%E2%E2%E5%F0%F5+%ED%EE%E3%E0%EC%E8%2C+%F2%EE+%EE%ED%2C+%F5%EE%F2%FF+%E8+%E8%E7%EC%E5%ED%E8%F2%F1%FF%2C+%E2%F1%E5+%F0%E0%E2%ED%EE+%EE%F1%F2%E0%ED%E5%F2%F1%FF+%EA%E2%E0%E4%F0%E0%F2%EE%EC+%F7%E8%F1%EB%E0%21+%C2+%E4%EE%EC%E5+500+%EA%E2%E0%F0%F2%E8%F0.&amp;4&amp;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2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" y="77230"/>
            <a:ext cx="12054702" cy="67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8958" y="872455"/>
            <a:ext cx="9672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2.</a:t>
            </a:r>
            <a:r>
              <a:rPr lang="ru-RU" b="1" dirty="0"/>
              <a:t> Несколько одинаковых по численности бригад сторожей спали одинаковое число ночей. Каждый сторож проспал больше ночей, чем число сторожей в бригаде, но меньше, чем число бригад. Сколько сторожей в бригаде, если все сторожа вместе проспали 1001 человека-ночь?</a:t>
            </a:r>
          </a:p>
          <a:p>
            <a:r>
              <a:rPr lang="ru-RU" b="1" i="1" dirty="0"/>
              <a:t>(</a:t>
            </a:r>
            <a:r>
              <a:rPr lang="ru-RU" b="1" i="1" dirty="0">
                <a:solidFill>
                  <a:srgbClr val="C00000"/>
                </a:solidFill>
              </a:rPr>
              <a:t>Решение.</a:t>
            </a:r>
            <a:r>
              <a:rPr lang="ru-RU" b="1" i="1" dirty="0"/>
              <a:t> Пусть  а- число сторожей в бригаде, </a:t>
            </a:r>
            <a:r>
              <a:rPr lang="en-US" b="1" i="1" dirty="0"/>
              <a:t>b</a:t>
            </a:r>
            <a:r>
              <a:rPr lang="ru-RU" b="1" i="1" dirty="0"/>
              <a:t>- - число бригад, </a:t>
            </a:r>
            <a:r>
              <a:rPr lang="en-US" b="1" i="1" dirty="0"/>
              <a:t>c</a:t>
            </a:r>
            <a:r>
              <a:rPr lang="ru-RU" b="1" i="1" dirty="0"/>
              <a:t>-число ночей, которые проспал один сторож. Тогда  </a:t>
            </a:r>
            <a:r>
              <a:rPr lang="en-US" b="1" i="1" dirty="0"/>
              <a:t>a</a:t>
            </a:r>
            <a:r>
              <a:rPr lang="ru-RU" b="1" i="1" dirty="0"/>
              <a:t>*</a:t>
            </a:r>
            <a:r>
              <a:rPr lang="en-US" b="1" i="1" dirty="0"/>
              <a:t>b</a:t>
            </a:r>
            <a:r>
              <a:rPr lang="ru-RU" b="1" i="1" dirty="0"/>
              <a:t>*</a:t>
            </a:r>
            <a:r>
              <a:rPr lang="en-US" b="1" i="1" dirty="0"/>
              <a:t>c</a:t>
            </a:r>
            <a:r>
              <a:rPr lang="ru-RU" b="1" i="1" dirty="0"/>
              <a:t> =1001. Так как 1001=7*11*13 и  </a:t>
            </a:r>
            <a:r>
              <a:rPr lang="en-US" b="1" i="1" dirty="0"/>
              <a:t>a</a:t>
            </a:r>
            <a:r>
              <a:rPr lang="ru-RU" b="1" i="1" dirty="0"/>
              <a:t>&lt;</a:t>
            </a:r>
            <a:r>
              <a:rPr lang="en-US" b="1" i="1" dirty="0"/>
              <a:t>c</a:t>
            </a:r>
            <a:r>
              <a:rPr lang="ru-RU" b="1" i="1" dirty="0"/>
              <a:t>&lt;</a:t>
            </a:r>
            <a:r>
              <a:rPr lang="en-US" b="1" i="1" dirty="0"/>
              <a:t>b</a:t>
            </a:r>
            <a:r>
              <a:rPr lang="ru-RU" b="1" i="1" dirty="0"/>
              <a:t>, то </a:t>
            </a:r>
            <a:r>
              <a:rPr lang="en-US" b="1" i="1" dirty="0"/>
              <a:t>a</a:t>
            </a:r>
            <a:r>
              <a:rPr lang="ru-RU" b="1" i="1" dirty="0"/>
              <a:t>= 7, </a:t>
            </a:r>
            <a:r>
              <a:rPr lang="en-US" b="1" i="1" dirty="0"/>
              <a:t>c</a:t>
            </a:r>
            <a:r>
              <a:rPr lang="ru-RU" b="1" i="1" dirty="0"/>
              <a:t>= 11, </a:t>
            </a:r>
            <a:r>
              <a:rPr lang="en-US" b="1" i="1" dirty="0"/>
              <a:t>b</a:t>
            </a:r>
            <a:r>
              <a:rPr lang="ru-RU" b="1" i="1" dirty="0"/>
              <a:t>=13. </a:t>
            </a:r>
            <a:r>
              <a:rPr lang="ru-RU" b="1" i="1" dirty="0">
                <a:solidFill>
                  <a:srgbClr val="C00000"/>
                </a:solidFill>
              </a:rPr>
              <a:t>Ответ</a:t>
            </a:r>
            <a:r>
              <a:rPr lang="ru-RU" b="1" i="1" dirty="0"/>
              <a:t>: 7 сторожей в бригаде)</a:t>
            </a:r>
            <a:endParaRPr lang="ru-RU" b="1" dirty="0"/>
          </a:p>
          <a:p>
            <a:endParaRPr lang="ru-RU" dirty="0"/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7" t="38199" r="23677" b="25598"/>
          <a:stretch/>
        </p:blipFill>
        <p:spPr bwMode="auto">
          <a:xfrm>
            <a:off x="4640863" y="4028731"/>
            <a:ext cx="2333625" cy="2178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6377" y="2660822"/>
            <a:ext cx="9300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hlinkClick r:id="rId4"/>
              </a:rPr>
              <a:t>http://qrcoder.ru/code/?%CD%E5%F1%EA%EE%EB%FC%EA%EE+%EE%E4%E8%ED%E0%EA%EE%E2%FB%F5+%EF%EE+%F7%E8%F1%EB%E5%ED%ED%EE%F1%F2%E8+%E1%F0%E8%E3%E0%E4+%F1%F2%EE%F0%EE%E6%E5%E9+%F1%EF%E0%EB%E8+%EE%E4%E8%ED%E0%EA%EE%E2%EE%E5+%F7%E8%F1%EB%EE+%ED%EE%F7%E5%E9.+%CA%E0%E6%E4%FB%E9+%F1%F2%EE%F0%EE%E6+%EF%F0%EE%F1%EF%E0%EB+%E1%EE%EB%FC%F8%E5+%ED%EE%F7%E5%E9%2C+%F7%E5%EC+%F7%E8%F1%EB%EE+%F1%F2%EE%F0%EE%E6%E5%E9+%E2+%E1%F0%E8%E3%E0%E4%E5%2C+%ED%EE+%EC%E5%ED%FC%F8%E5%2C+%F7%E5%EC+%F7%E8%F1%EB%EE+%E1%F0%E8%E3%E0%E4.+%D1%EA%EE%EB%FC%EA%EE+%F1%F2%EE%F0%EE%E6%E5%E9+%E2+%E1%F0%E8%E3%E0%E4%E5%2C+%E5%F1%EB%E8+%E2%F1%E5+%F1%F2%EE%F0%EE%E6%E0+%E2%EC%E5%F1%F2%E5+%EF%F0%EE%F1%EF%E0%EB%E8+1001+%F7%E5%EB%EE%E2%E5%EA%E0-%ED%EE%F7%FC%3F&amp;4&amp;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3643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3" y="93706"/>
            <a:ext cx="11856994" cy="66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8054" y="832021"/>
            <a:ext cx="9992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3.</a:t>
            </a:r>
            <a:r>
              <a:rPr lang="ru-RU" b="1" dirty="0"/>
              <a:t> По кругу расставили цифры 1, 2…9. Каждые три цифры, стоящие подряд по часовой стрелке, образуют трехзначное число. Найдите сумму всех девяти таких трехзначных чисел. Зависит ли она от порядка, в котором расставлены цифры?</a:t>
            </a:r>
          </a:p>
          <a:p>
            <a:r>
              <a:rPr lang="ru-RU" b="1" i="1" dirty="0"/>
              <a:t>(</a:t>
            </a:r>
            <a:r>
              <a:rPr lang="ru-RU" b="1" i="1" dirty="0">
                <a:solidFill>
                  <a:srgbClr val="C00000"/>
                </a:solidFill>
              </a:rPr>
              <a:t>Решение</a:t>
            </a:r>
            <a:r>
              <a:rPr lang="ru-RU" b="1" i="1" dirty="0"/>
              <a:t>. Так как каждая цифра участвует в разрядах единиц, десятков и сотен по одному разу, то получаем 1 +2 + 3+ …+ 10+20+30+…+ 1000+200+3000+…+900= 4995. </a:t>
            </a:r>
            <a:endParaRPr lang="ru-RU" b="1" i="1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Ответ</a:t>
            </a:r>
            <a:r>
              <a:rPr lang="ru-RU" b="1" i="1" dirty="0"/>
              <a:t>: 4995)</a:t>
            </a:r>
            <a:r>
              <a:rPr lang="ru-RU" b="1" dirty="0"/>
              <a:t> 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1" t="38198" r="24960" b="29304"/>
          <a:stretch/>
        </p:blipFill>
        <p:spPr bwMode="auto">
          <a:xfrm>
            <a:off x="4861482" y="4057838"/>
            <a:ext cx="2238375" cy="2218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8054" y="2496065"/>
            <a:ext cx="957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hlinkClick r:id="rId4"/>
              </a:rPr>
              <a:t>http://qrcoder.ru/code/?%CF%EE+%EA%F0%F3%E3%F3+%F0%E0%F1%F1%F2%E0%E2%E8%EB%E8+%F6%E8%F4%F0%FB+1%2C+2%859.+%CA%E0%E6%E4%FB%E5+%F2%F0%E8+%F6%E8%F4%F0%FB%2C+%F1%F2%EE%FF%F9%E8%E5+%EF%EE%E4%F0%FF%E4+%EF%EE+%F7%E0%F1%EE%E2%EE%E9+%F1%F2%F0%E5%EB%EA%E5%2C+%EE%E1%F0%E0%E7%F3%FE%F2+%F2%F0%E5%F5%E7%ED%E0%F7%ED%EE%E5+%F7%E8%F1%EB%EE.+%CD%E0%E9%E4%E8%F2%E5+%F1%F3%EC%EC%F3+%E2%F1%E5%F5+%E4%E5%E2%FF%F2%E8+%F2%E0%EA%E8%F5+%F2%F0%E5%F5%E7%ED%E0%F7%ED%FB%F5+%F7%E8%F1%E5%EB.+%C7%E0%E2%E8%F1%E8%F2+%EB%E8+%EE%ED%E0+%EE%F2+%EF%EE%F0%FF%E4%EA%E0%2C+%E2+%EA%EE%F2%EE%F0%EE%EC+%F0%E0%F1%F1%F2%E0%E2%EB%E5%ED%FB+%F6%E8%F4%F0%FB%3F&amp;4&amp;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390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" y="68992"/>
            <a:ext cx="11959509" cy="67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3957" y="1079157"/>
            <a:ext cx="9308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4.</a:t>
            </a:r>
            <a:r>
              <a:rPr lang="ru-RU" b="1" dirty="0" smtClean="0"/>
              <a:t> </a:t>
            </a:r>
            <a:r>
              <a:rPr lang="ru-RU" b="1" dirty="0"/>
              <a:t>Найдите три девятизначных числа, в </a:t>
            </a:r>
            <a:r>
              <a:rPr lang="ru-RU" b="1" dirty="0" err="1"/>
              <a:t>котрых</a:t>
            </a:r>
            <a:r>
              <a:rPr lang="ru-RU" b="1" dirty="0"/>
              <a:t> цифры 1,2,3,4,5,6,7,8,9 встречались бы ровно по одному разу, и при этом сумма некоторых двух из них равнялась бы третьему числу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smtClean="0">
                <a:solidFill>
                  <a:srgbClr val="C00000"/>
                </a:solidFill>
              </a:rPr>
              <a:t>Подсказка</a:t>
            </a:r>
            <a:r>
              <a:rPr lang="ru-RU" b="1" dirty="0"/>
              <a:t>. Рассмотреть </a:t>
            </a:r>
            <a:r>
              <a:rPr lang="en-US" b="1" dirty="0"/>
              <a:t>b</a:t>
            </a:r>
            <a:r>
              <a:rPr lang="ru-RU" b="1" dirty="0"/>
              <a:t> – </a:t>
            </a:r>
            <a:r>
              <a:rPr lang="en-US" b="1" dirty="0"/>
              <a:t>a </a:t>
            </a:r>
            <a:r>
              <a:rPr lang="ru-RU" b="1" dirty="0"/>
              <a:t>= </a:t>
            </a:r>
            <a:r>
              <a:rPr lang="en-US" b="1" dirty="0"/>
              <a:t>c</a:t>
            </a:r>
            <a:r>
              <a:rPr lang="ru-RU" b="1" dirty="0"/>
              <a:t>,  затем записать пример  </a:t>
            </a:r>
            <a:r>
              <a:rPr lang="en-US" b="1" dirty="0"/>
              <a:t>a </a:t>
            </a:r>
            <a:r>
              <a:rPr lang="ru-RU" b="1" dirty="0"/>
              <a:t>+ </a:t>
            </a:r>
            <a:r>
              <a:rPr lang="en-US" b="1" dirty="0"/>
              <a:t>c </a:t>
            </a:r>
            <a:r>
              <a:rPr lang="ru-RU" b="1" dirty="0"/>
              <a:t>= </a:t>
            </a:r>
            <a:r>
              <a:rPr lang="en-US" b="1" dirty="0"/>
              <a:t>b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Ответ</a:t>
            </a:r>
            <a:r>
              <a:rPr lang="ru-RU" b="1" dirty="0"/>
              <a:t>: 40 решений. Например 123456789 + 123456789 = 246913578, 123456789 + 864197532 = 987654321  и т.д. )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3" t="38768" r="26022" b="33251"/>
          <a:stretch/>
        </p:blipFill>
        <p:spPr bwMode="auto">
          <a:xfrm>
            <a:off x="4562861" y="4094866"/>
            <a:ext cx="2225118" cy="2132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3957" y="2735653"/>
            <a:ext cx="8748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>
                <a:hlinkClick r:id="rId4"/>
              </a:rPr>
              <a:t>http://qrcoder.ru/code/?4.+%CD%E0%E9%E4%E8%F2%E5+%F2%F0%E8+%E4%E5%E2%FF%F2%E8%E7%ED%E0%F7%ED%FB%F5+%F7%E8%F1%EB%E0%2C+%E2+%EA%EE%F2%EE%F0%FB%F5+%F6%E8%F4%F0%FB+1%2C2%2C3%2C4%2C5%2C6%2C7%2C8%2C9+%E2%F1%F2%F0%E5%F7%E0%EB%E8%F1%FC+%E1%FB+%F0%EE%E2%ED%EE+%EF%EE+%EE%E4%ED%EE%EC%F3+%F0%E0%E7%F3%2C+%E8+%EF%F0%E8+%FD%F2%EE%EC+%F1%F3%EC%EC%E0+%ED%E5%EA%EE%F2%EE%F0%FB%F5+%E4%E2%F3%F5+%E8%E7+%ED%E8%F5+%F0%E0%E2%ED%FF%EB%E0%F1%FC+%E1%FB+%F2%F0%E5%F2%FC%E5%EC%F3+%F7%E8%F1%EB%F3.&amp;4&amp;0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3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¨ÐºÐ¾Ð»Ð°, ÑÐ¾ÑÐ¼ÑÐ»Ñ ÑÐ¾Ð½ Ð´Ð»Ñ Ð¿ÑÐµÐ·ÐµÐ½ÑÐ°ÑÐ¸Ð¸, ÑÐºÐ°ÑÐ°ÑÑ Ð±ÐµÑÐ¿Ð»Ð°ÑÐ½Ð¾ ÐºÑÐ°ÑÐ¸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" y="68992"/>
            <a:ext cx="11915575" cy="67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74573" y="939114"/>
                <a:ext cx="9605319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</a:rPr>
                  <a:t>5.</a:t>
                </a:r>
                <a:r>
                  <a:rPr lang="ru-RU" b="1" dirty="0"/>
                  <a:t> В тесте к каждому вопросу указаны 5 </a:t>
                </a:r>
                <a:r>
                  <a:rPr lang="ru-RU" b="1" dirty="0" smtClean="0"/>
                  <a:t>вариантов </a:t>
                </a:r>
                <a:r>
                  <a:rPr lang="ru-RU" b="1" dirty="0"/>
                  <a:t>ответа. Отличник отвечает на все вопросы правильно. Когда двоечнику удается списать, он отвечает правильно, в противном случае – наугад (т.е. правильно отвечает на 1\5 часть списанных вопросов.) За год двоечник правильно ответил на половину вопросов. Какую долю ответов ему удалось списать? </a:t>
                </a:r>
              </a:p>
              <a:p>
                <a:r>
                  <a:rPr lang="ru-RU" b="1" dirty="0"/>
                  <a:t>(</a:t>
                </a:r>
                <a:r>
                  <a:rPr lang="ru-RU" b="1" dirty="0">
                    <a:solidFill>
                      <a:srgbClr val="C00000"/>
                    </a:solidFill>
                  </a:rPr>
                  <a:t>Решение</a:t>
                </a:r>
                <a:r>
                  <a:rPr lang="ru-RU" b="1" dirty="0"/>
                  <a:t>. Пусть х - искомая величина, то на  (х-1) вопросов двоечник отвечал наугад. Он неверно ответил на половину всех вопросов. Это составляет 4\5 тех вопросов, на которые он отвечал наугад. Составляем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𝟒</m:t>
                        </m:r>
                      </m:num>
                      <m:den>
                        <m:r>
                          <a:rPr lang="ru-RU" b="1" i="1"/>
                          <m:t>𝟓</m:t>
                        </m:r>
                      </m:den>
                    </m:f>
                  </m:oMath>
                </a14:m>
                <a:r>
                  <a:rPr lang="ru-RU" b="1" dirty="0"/>
                  <a:t>(1-х)=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𝟏</m:t>
                        </m:r>
                      </m:num>
                      <m:den>
                        <m:r>
                          <a:rPr lang="ru-RU" b="1" i="1"/>
                          <m:t>𝟐</m:t>
                        </m:r>
                      </m:den>
                    </m:f>
                    <m:r>
                      <a:rPr lang="ru-RU" b="1" i="1"/>
                      <m:t> ;</m:t>
                    </m:r>
                  </m:oMath>
                </a14:m>
                <a:r>
                  <a:rPr lang="ru-RU" b="1" dirty="0"/>
                  <a:t> 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/>
                        </m:ctrlPr>
                      </m:fPr>
                      <m:num>
                        <m:r>
                          <a:rPr lang="ru-RU" b="1" i="1"/>
                          <m:t>𝟑</m:t>
                        </m:r>
                      </m:num>
                      <m:den>
                        <m:r>
                          <a:rPr lang="ru-RU" b="1" i="1"/>
                          <m:t>𝟖</m:t>
                        </m:r>
                      </m:den>
                    </m:f>
                  </m:oMath>
                </a14:m>
                <a:r>
                  <a:rPr lang="ru-RU" b="1" dirty="0"/>
                  <a:t> )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73" y="939114"/>
                <a:ext cx="9605319" cy="2154436"/>
              </a:xfrm>
              <a:prstGeom prst="rect">
                <a:avLst/>
              </a:prstGeom>
              <a:blipFill rotWithShape="0">
                <a:blip r:embed="rId3"/>
                <a:stretch>
                  <a:fillRect l="-571" t="-1416" b="-1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5" t="38198" r="25441" b="24458"/>
          <a:stretch/>
        </p:blipFill>
        <p:spPr bwMode="auto">
          <a:xfrm>
            <a:off x="8932322" y="3245708"/>
            <a:ext cx="2147570" cy="218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7567" y="3245708"/>
            <a:ext cx="698568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hlinkClick r:id="rId5"/>
              </a:rPr>
              <a:t>http</a:t>
            </a:r>
            <a:r>
              <a:rPr lang="ru-RU" sz="1100" u="sng" dirty="0">
                <a:hlinkClick r:id="rId5"/>
              </a:rPr>
              <a:t>://</a:t>
            </a:r>
            <a:r>
              <a:rPr lang="en-US" sz="1100" u="sng" dirty="0" err="1">
                <a:hlinkClick r:id="rId5"/>
              </a:rPr>
              <a:t>qrcoder</a:t>
            </a:r>
            <a:r>
              <a:rPr lang="ru-RU" sz="1100" u="sng" dirty="0">
                <a:hlinkClick r:id="rId5"/>
              </a:rPr>
              <a:t>.</a:t>
            </a:r>
            <a:r>
              <a:rPr lang="en-US" sz="1100" u="sng" dirty="0" err="1">
                <a:hlinkClick r:id="rId5"/>
              </a:rPr>
              <a:t>ru</a:t>
            </a:r>
            <a:r>
              <a:rPr lang="ru-RU" sz="1100" u="sng" dirty="0">
                <a:hlinkClick r:id="rId5"/>
              </a:rPr>
              <a:t>/</a:t>
            </a:r>
            <a:r>
              <a:rPr lang="en-US" sz="1100" u="sng" dirty="0">
                <a:hlinkClick r:id="rId5"/>
              </a:rPr>
              <a:t>code</a:t>
            </a:r>
            <a:r>
              <a:rPr lang="ru-RU" sz="1100" u="sng" dirty="0">
                <a:hlinkClick r:id="rId5"/>
              </a:rPr>
              <a:t>/?%</a:t>
            </a:r>
            <a:r>
              <a:rPr lang="en-US" sz="1100" u="sng" dirty="0">
                <a:hlinkClick r:id="rId5"/>
              </a:rPr>
              <a:t>C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5+%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6%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EC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FB</a:t>
            </a:r>
            <a:r>
              <a:rPr lang="ru-RU" sz="1100" u="sng" dirty="0">
                <a:hlinkClick r:id="rId5"/>
              </a:rPr>
              <a:t>+5+%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0.+%</a:t>
            </a:r>
            <a:r>
              <a:rPr lang="en-US" sz="1100" u="sng" dirty="0">
                <a:hlinkClick r:id="rId5"/>
              </a:rPr>
              <a:t>CE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FB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.+%</a:t>
            </a:r>
            <a:r>
              <a:rPr lang="en-US" sz="1100" u="sng" dirty="0">
                <a:hlinkClick r:id="rId5"/>
              </a:rPr>
              <a:t>CA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FF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%2</a:t>
            </a:r>
            <a:r>
              <a:rPr lang="en-US" sz="1100" u="sng" dirty="0">
                <a:hlinkClick r:id="rId5"/>
              </a:rPr>
              <a:t>C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%2</a:t>
            </a:r>
            <a:r>
              <a:rPr lang="en-US" sz="1100" u="sng" dirty="0">
                <a:hlinkClick r:id="rId5"/>
              </a:rPr>
              <a:t>C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EC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5+%96+%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4%28%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2.%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5.+%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0+1%5</a:t>
            </a:r>
            <a:r>
              <a:rPr lang="en-US" sz="1100" u="sng" dirty="0">
                <a:hlinkClick r:id="rId5"/>
              </a:rPr>
              <a:t>C</a:t>
            </a:r>
            <a:r>
              <a:rPr lang="ru-RU" sz="1100" u="sng" dirty="0">
                <a:hlinkClick r:id="rId5"/>
              </a:rPr>
              <a:t>5+%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5+%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2.%29+%</a:t>
            </a:r>
            <a:r>
              <a:rPr lang="en-US" sz="1100" u="sng" dirty="0">
                <a:hlinkClick r:id="rId5"/>
              </a:rPr>
              <a:t>C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7%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0+%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ED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2.+%</a:t>
            </a:r>
            <a:r>
              <a:rPr lang="en-US" sz="1100" u="sng" dirty="0">
                <a:hlinkClick r:id="rId5"/>
              </a:rPr>
              <a:t>CA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EA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FE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FE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2+%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5%</a:t>
            </a:r>
            <a:r>
              <a:rPr lang="en-US" sz="1100" u="sng" dirty="0">
                <a:hlinkClick r:id="rId5"/>
              </a:rPr>
              <a:t>EC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3%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4%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EB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EE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+%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EF</a:t>
            </a:r>
            <a:r>
              <a:rPr lang="ru-RU" sz="1100" u="sng" dirty="0">
                <a:hlinkClick r:id="rId5"/>
              </a:rPr>
              <a:t>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8%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1%</a:t>
            </a:r>
            <a:r>
              <a:rPr lang="en-US" sz="1100" u="sng" dirty="0">
                <a:hlinkClick r:id="rId5"/>
              </a:rPr>
              <a:t>E</a:t>
            </a:r>
            <a:r>
              <a:rPr lang="ru-RU" sz="1100" u="sng" dirty="0">
                <a:hlinkClick r:id="rId5"/>
              </a:rPr>
              <a:t>0%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2%</a:t>
            </a:r>
            <a:r>
              <a:rPr lang="en-US" sz="1100" u="sng" dirty="0">
                <a:hlinkClick r:id="rId5"/>
              </a:rPr>
              <a:t>FC</a:t>
            </a:r>
            <a:r>
              <a:rPr lang="ru-RU" sz="1100" u="sng" dirty="0">
                <a:hlinkClick r:id="rId5"/>
              </a:rPr>
              <a:t>%3</a:t>
            </a:r>
            <a:r>
              <a:rPr lang="en-US" sz="1100" u="sng" dirty="0">
                <a:hlinkClick r:id="rId5"/>
              </a:rPr>
              <a:t>F</a:t>
            </a:r>
            <a:r>
              <a:rPr lang="ru-RU" sz="1100" u="sng" dirty="0">
                <a:hlinkClick r:id="rId5"/>
              </a:rPr>
              <a:t>&amp;4&amp;0</a:t>
            </a:r>
            <a:endParaRPr lang="ru-RU" sz="1100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374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1412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2019-10-18T18:25:02Z</dcterms:created>
  <dcterms:modified xsi:type="dcterms:W3CDTF">2019-10-18T18:40:57Z</dcterms:modified>
</cp:coreProperties>
</file>