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19.10.2019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Квест</a:t>
            </a:r>
            <a:r>
              <a:rPr lang="ru-RU" dirty="0" smtClean="0"/>
              <a:t> «Сокровища пиратов»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077072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Алгебра</a:t>
            </a:r>
          </a:p>
          <a:p>
            <a:pPr algn="ctr"/>
            <a:r>
              <a:rPr lang="ru-RU" sz="4000" dirty="0" smtClean="0"/>
              <a:t>8 класс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785794"/>
            <a:ext cx="7858180" cy="121444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57224" y="1000108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Задание 8. </a:t>
            </a:r>
          </a:p>
          <a:p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Укажите корни квадратного уравнения 20х</a:t>
            </a:r>
            <a:r>
              <a:rPr lang="ru-RU" i="1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-6х=0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2910" y="2500306"/>
            <a:ext cx="3000396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0 и 0,3</a:t>
            </a:r>
            <a:endParaRPr lang="ru-RU" sz="28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857620" y="2500306"/>
            <a:ext cx="3000396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0 и 3</a:t>
            </a:r>
            <a:endParaRPr lang="ru-RU" sz="28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43042" y="3643314"/>
            <a:ext cx="3000396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0 и 2,5</a:t>
            </a:r>
            <a:endParaRPr lang="ru-RU" sz="28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57752" y="3643314"/>
            <a:ext cx="3000396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0 и -0,3</a:t>
            </a:r>
            <a:endParaRPr lang="ru-RU" sz="2800" b="1" dirty="0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001024" y="6000768"/>
            <a:ext cx="857256" cy="642942"/>
          </a:xfrm>
          <a:prstGeom prst="actionButtonForwardNex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 descr="попугай.jpg"/>
          <p:cNvPicPr>
            <a:picLocks noChangeAspect="1"/>
          </p:cNvPicPr>
          <p:nvPr/>
        </p:nvPicPr>
        <p:blipFill>
          <a:blip r:embed="rId2"/>
          <a:srcRect b="10398"/>
          <a:stretch>
            <a:fillRect/>
          </a:stretch>
        </p:blipFill>
        <p:spPr>
          <a:xfrm flipH="1">
            <a:off x="0" y="5572140"/>
            <a:ext cx="1177412" cy="106918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58748" t="43597" r="36310" b="48870"/>
          <a:stretch>
            <a:fillRect/>
          </a:stretch>
        </p:blipFill>
        <p:spPr bwMode="auto">
          <a:xfrm>
            <a:off x="1357290" y="5572140"/>
            <a:ext cx="108347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20808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3" descr="пира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72132" y="2928934"/>
            <a:ext cx="3223791" cy="3571900"/>
          </a:xfrm>
        </p:spPr>
      </p:pic>
      <p:sp>
        <p:nvSpPr>
          <p:cNvPr id="3" name="Вертикальный свиток 2"/>
          <p:cNvSpPr/>
          <p:nvPr/>
        </p:nvSpPr>
        <p:spPr>
          <a:xfrm>
            <a:off x="2071670" y="928670"/>
            <a:ext cx="3929090" cy="3286148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Дорогие друзья! </a:t>
            </a:r>
          </a:p>
          <a:p>
            <a:pPr algn="ctr"/>
            <a:r>
              <a:rPr lang="ru-RU" i="1" dirty="0" smtClean="0"/>
              <a:t>На этом наши приключения закончились, сокровища найдены! Спасибо за помощь,  без вас и ваших знаний мы с Флинтом бы не справились!</a:t>
            </a:r>
            <a:endParaRPr lang="ru-RU" i="1" dirty="0"/>
          </a:p>
        </p:txBody>
      </p:sp>
      <p:pic>
        <p:nvPicPr>
          <p:cNvPr id="4" name="Рисунок 3" descr="Без названия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602" y="4429132"/>
            <a:ext cx="2657722" cy="19907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ертикальный свиток 10"/>
          <p:cNvSpPr/>
          <p:nvPr/>
        </p:nvSpPr>
        <p:spPr>
          <a:xfrm>
            <a:off x="2214546" y="214290"/>
            <a:ext cx="6929454" cy="3286148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попугай.jpg"/>
          <p:cNvPicPr>
            <a:picLocks noChangeAspect="1"/>
          </p:cNvPicPr>
          <p:nvPr/>
        </p:nvPicPr>
        <p:blipFill>
          <a:blip r:embed="rId2"/>
          <a:srcRect b="10398"/>
          <a:stretch>
            <a:fillRect/>
          </a:stretch>
        </p:blipFill>
        <p:spPr>
          <a:xfrm>
            <a:off x="3071802" y="5072074"/>
            <a:ext cx="1649429" cy="1497810"/>
          </a:xfrm>
          <a:prstGeom prst="rect">
            <a:avLst/>
          </a:prstGeom>
        </p:spPr>
      </p:pic>
      <p:pic>
        <p:nvPicPr>
          <p:cNvPr id="4" name="Содержимое 3" descr="пират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3612805"/>
            <a:ext cx="2928926" cy="3245195"/>
          </a:xfrm>
        </p:spPr>
      </p:pic>
      <p:sp>
        <p:nvSpPr>
          <p:cNvPr id="8" name="TextBox 7"/>
          <p:cNvSpPr txBox="1"/>
          <p:nvPr/>
        </p:nvSpPr>
        <p:spPr>
          <a:xfrm>
            <a:off x="2786050" y="571480"/>
            <a:ext cx="59293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Здравствуйте, ребята!</a:t>
            </a:r>
          </a:p>
          <a:p>
            <a:r>
              <a:rPr lang="ru-RU" i="1" dirty="0" smtClean="0"/>
              <a:t>Я – капитан Пит. Мне нужна помощь в поиске сокровищ.</a:t>
            </a:r>
          </a:p>
          <a:p>
            <a:r>
              <a:rPr lang="ru-RU" i="1" dirty="0" smtClean="0"/>
              <a:t> Ваш учитель порекомендовал мне вас как отважных, смелых и очень умных учеников!</a:t>
            </a:r>
          </a:p>
          <a:p>
            <a:r>
              <a:rPr lang="ru-RU" i="1" dirty="0" smtClean="0"/>
              <a:t>Я уверен, что вместе мы отыщем сокровища!</a:t>
            </a:r>
          </a:p>
          <a:p>
            <a:r>
              <a:rPr lang="ru-RU" i="1" dirty="0" smtClean="0"/>
              <a:t>Если  у вас будут проблемы, то можете обращаться к моему попугаю Флинту, для этого просто кликните по нему.</a:t>
            </a:r>
          </a:p>
          <a:p>
            <a:r>
              <a:rPr lang="ru-RU" i="1" dirty="0" smtClean="0"/>
              <a:t>Удачи, друзья мои!</a:t>
            </a:r>
            <a:endParaRPr lang="ru-RU" i="1" dirty="0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500958" y="5715016"/>
            <a:ext cx="857256" cy="642942"/>
          </a:xfrm>
          <a:prstGeom prst="actionButtonForwardNex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попугай.jpg"/>
          <p:cNvPicPr>
            <a:picLocks noChangeAspect="1"/>
          </p:cNvPicPr>
          <p:nvPr/>
        </p:nvPicPr>
        <p:blipFill>
          <a:blip r:embed="rId2"/>
          <a:srcRect b="10398"/>
          <a:stretch>
            <a:fillRect/>
          </a:stretch>
        </p:blipFill>
        <p:spPr>
          <a:xfrm flipH="1">
            <a:off x="-1" y="2071678"/>
            <a:ext cx="1020073" cy="92630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14348" y="785794"/>
            <a:ext cx="7858180" cy="135732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00100" y="1000108"/>
            <a:ext cx="72866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Задание 1. </a:t>
            </a:r>
          </a:p>
          <a:p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Что такое квадратное уравнение? Выберите правильный вариант ответа: </a:t>
            </a:r>
          </a:p>
        </p:txBody>
      </p:sp>
      <p:sp>
        <p:nvSpPr>
          <p:cNvPr id="7" name="Овал 6"/>
          <p:cNvSpPr/>
          <p:nvPr/>
        </p:nvSpPr>
        <p:spPr>
          <a:xfrm>
            <a:off x="857224" y="2500306"/>
            <a:ext cx="7286676" cy="114300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Квадратное уравнение — это уравнение вида </a:t>
            </a:r>
            <a:r>
              <a:rPr lang="ru-RU" b="1" dirty="0" err="1" smtClean="0">
                <a:solidFill>
                  <a:schemeClr val="tx1"/>
                </a:solidFill>
              </a:rPr>
              <a:t>a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x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baseline="30000" dirty="0" smtClean="0">
                <a:solidFill>
                  <a:schemeClr val="tx1"/>
                </a:solidFill>
              </a:rPr>
              <a:t>2</a:t>
            </a:r>
            <a:r>
              <a:rPr lang="ru-RU" b="1" dirty="0" smtClean="0">
                <a:solidFill>
                  <a:schemeClr val="tx1"/>
                </a:solidFill>
              </a:rPr>
              <a:t> + </a:t>
            </a:r>
            <a:r>
              <a:rPr lang="ru-RU" b="1" dirty="0" err="1" smtClean="0">
                <a:solidFill>
                  <a:schemeClr val="tx1"/>
                </a:solidFill>
              </a:rPr>
              <a:t>b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x</a:t>
            </a:r>
            <a:r>
              <a:rPr lang="ru-RU" b="1" dirty="0" smtClean="0">
                <a:solidFill>
                  <a:schemeClr val="tx1"/>
                </a:solidFill>
              </a:rPr>
              <a:t> + </a:t>
            </a:r>
            <a:r>
              <a:rPr lang="ru-RU" b="1" dirty="0" err="1" smtClean="0">
                <a:solidFill>
                  <a:schemeClr val="tx1"/>
                </a:solidFill>
              </a:rPr>
              <a:t>c</a:t>
            </a:r>
            <a:r>
              <a:rPr lang="ru-RU" b="1" dirty="0" smtClean="0">
                <a:solidFill>
                  <a:schemeClr val="tx1"/>
                </a:solidFill>
              </a:rPr>
              <a:t> = 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85786" y="3857628"/>
            <a:ext cx="7286676" cy="114300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Квадратное уравнение — это уравнение вида </a:t>
            </a:r>
            <a:r>
              <a:rPr lang="ru-RU" b="1" dirty="0" err="1" smtClean="0">
                <a:solidFill>
                  <a:schemeClr val="tx1"/>
                </a:solidFill>
              </a:rPr>
              <a:t>a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x</a:t>
            </a:r>
            <a:r>
              <a:rPr lang="ru-RU" b="1" dirty="0" smtClean="0">
                <a:solidFill>
                  <a:schemeClr val="tx1"/>
                </a:solidFill>
              </a:rPr>
              <a:t>  + </a:t>
            </a:r>
            <a:r>
              <a:rPr lang="ru-RU" b="1" dirty="0" err="1" smtClean="0">
                <a:solidFill>
                  <a:schemeClr val="tx1"/>
                </a:solidFill>
              </a:rPr>
              <a:t>b</a:t>
            </a:r>
            <a:r>
              <a:rPr lang="ru-RU" b="1" dirty="0" smtClean="0">
                <a:solidFill>
                  <a:schemeClr val="tx1"/>
                </a:solidFill>
              </a:rPr>
              <a:t> x</a:t>
            </a:r>
            <a:r>
              <a:rPr lang="ru-RU" b="1" baseline="30000" dirty="0" smtClean="0">
                <a:solidFill>
                  <a:schemeClr val="tx1"/>
                </a:solidFill>
              </a:rPr>
              <a:t>2</a:t>
            </a:r>
            <a:r>
              <a:rPr lang="ru-RU" b="1" dirty="0" smtClean="0">
                <a:solidFill>
                  <a:schemeClr val="tx1"/>
                </a:solidFill>
              </a:rPr>
              <a:t> + </a:t>
            </a:r>
            <a:r>
              <a:rPr lang="ru-RU" b="1" dirty="0" err="1" smtClean="0">
                <a:solidFill>
                  <a:schemeClr val="tx1"/>
                </a:solidFill>
              </a:rPr>
              <a:t>c</a:t>
            </a:r>
            <a:r>
              <a:rPr lang="ru-RU" b="1" dirty="0" smtClean="0">
                <a:solidFill>
                  <a:schemeClr val="tx1"/>
                </a:solidFill>
              </a:rPr>
              <a:t> = 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57224" y="5143512"/>
            <a:ext cx="7286676" cy="114300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Квадратное уравнение — это уравнение вида </a:t>
            </a:r>
            <a:r>
              <a:rPr lang="ru-RU" b="1" dirty="0" err="1" smtClean="0">
                <a:solidFill>
                  <a:schemeClr val="tx1"/>
                </a:solidFill>
              </a:rPr>
              <a:t>a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x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baseline="30000" dirty="0" smtClean="0">
                <a:solidFill>
                  <a:schemeClr val="tx1"/>
                </a:solidFill>
              </a:rPr>
              <a:t>2</a:t>
            </a:r>
            <a:r>
              <a:rPr lang="ru-RU" b="1" dirty="0" smtClean="0">
                <a:solidFill>
                  <a:schemeClr val="tx1"/>
                </a:solidFill>
              </a:rPr>
              <a:t> + </a:t>
            </a:r>
            <a:r>
              <a:rPr lang="ru-RU" b="1" dirty="0" err="1" smtClean="0">
                <a:solidFill>
                  <a:schemeClr val="tx1"/>
                </a:solidFill>
              </a:rPr>
              <a:t>b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x</a:t>
            </a:r>
            <a:r>
              <a:rPr lang="ru-RU" b="1" dirty="0" smtClean="0">
                <a:solidFill>
                  <a:schemeClr val="tx1"/>
                </a:solidFill>
              </a:rPr>
              <a:t> + c</a:t>
            </a:r>
            <a:r>
              <a:rPr lang="ru-RU" b="1" baseline="30000" dirty="0" smtClean="0">
                <a:solidFill>
                  <a:schemeClr val="tx1"/>
                </a:solidFill>
              </a:rPr>
              <a:t>2</a:t>
            </a:r>
            <a:r>
              <a:rPr lang="ru-RU" b="1" dirty="0" smtClean="0">
                <a:solidFill>
                  <a:schemeClr val="tx1"/>
                </a:solidFill>
              </a:rPr>
              <a:t> = 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43042" y="3571876"/>
            <a:ext cx="650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Молодцы, переходим к следующему заданию!!!</a:t>
            </a:r>
            <a:endParaRPr lang="ru-RU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001024" y="6000768"/>
            <a:ext cx="857256" cy="642942"/>
          </a:xfrm>
          <a:prstGeom prst="actionButtonForwardNex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ая выноска 13"/>
          <p:cNvSpPr/>
          <p:nvPr/>
        </p:nvSpPr>
        <p:spPr>
          <a:xfrm>
            <a:off x="285720" y="1214422"/>
            <a:ext cx="2428892" cy="928694"/>
          </a:xfrm>
          <a:prstGeom prst="wedgeRectCallou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Это легко, попробуйте сами!</a:t>
            </a:r>
            <a:endParaRPr lang="ru-RU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B1C0F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2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785794"/>
            <a:ext cx="7858180" cy="114300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Задание 2. </a:t>
            </a:r>
          </a:p>
          <a:p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Заполните пропуски: </a:t>
            </a:r>
          </a:p>
        </p:txBody>
      </p:sp>
      <p:pic>
        <p:nvPicPr>
          <p:cNvPr id="6" name="Рисунок 5" descr="попугай.jpg"/>
          <p:cNvPicPr>
            <a:picLocks noChangeAspect="1"/>
          </p:cNvPicPr>
          <p:nvPr/>
        </p:nvPicPr>
        <p:blipFill>
          <a:blip r:embed="rId2"/>
          <a:srcRect b="10398"/>
          <a:stretch>
            <a:fillRect/>
          </a:stretch>
        </p:blipFill>
        <p:spPr>
          <a:xfrm flipH="1">
            <a:off x="0" y="2000240"/>
            <a:ext cx="1177412" cy="1069182"/>
          </a:xfrm>
          <a:prstGeom prst="rect">
            <a:avLst/>
          </a:prstGeom>
        </p:spPr>
      </p:pic>
      <p:sp>
        <p:nvSpPr>
          <p:cNvPr id="7" name="Скругленная прямоугольная выноска 6"/>
          <p:cNvSpPr/>
          <p:nvPr/>
        </p:nvSpPr>
        <p:spPr>
          <a:xfrm>
            <a:off x="500034" y="928670"/>
            <a:ext cx="2571768" cy="1000132"/>
          </a:xfrm>
          <a:prstGeom prst="wedgeRoundRect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Ничем не могу помочь. Это задание слишком легкое!</a:t>
            </a:r>
            <a:endParaRPr lang="ru-RU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928934"/>
            <a:ext cx="86439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Квадратные уравнения бывают полными и                                  Числа а,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b. c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называются                                                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старший коэффициент квадратного уравнения равен 1, оно называется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214282" y="6143644"/>
            <a:ext cx="2197478" cy="428628"/>
          </a:xfrm>
          <a:prstGeom prst="flowChartProces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неполными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214282" y="5643578"/>
            <a:ext cx="2197478" cy="428628"/>
          </a:xfrm>
          <a:prstGeom prst="flowChartProces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коэффициентами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214282" y="5143512"/>
            <a:ext cx="2197478" cy="428628"/>
          </a:xfrm>
          <a:prstGeom prst="flowChartProces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приведенным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001024" y="6000768"/>
            <a:ext cx="857256" cy="642942"/>
          </a:xfrm>
          <a:prstGeom prst="actionButtonForwardNex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88 -0.03981 L 0.44601 -0.123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00" y="-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368 -0.04954 L 0.44584 -0.3226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00" y="-1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528 -0.03865 L 0.71372 -0.44814 " pathEditMode="relative" ptsTypes="AA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785794"/>
            <a:ext cx="7858180" cy="121444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000100" y="1000108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Задание 3. </a:t>
            </a:r>
          </a:p>
          <a:p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Укажите формулировку теоремы  Виета: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0100" y="2357430"/>
            <a:ext cx="6715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i="1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Сумма корней приведенного квадратного трехчлена x</a:t>
            </a:r>
            <a:r>
              <a:rPr lang="ru-RU" i="1" baseline="300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i="1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+px+q=0 x</a:t>
            </a:r>
            <a:r>
              <a:rPr lang="ru-RU" i="1" baseline="300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i="1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+px+q=0 равна его первому коэффициенту p с противоположным знаком, а произведение - свободному члену q.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1538" y="3643314"/>
            <a:ext cx="6715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i="1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Сумма корней приведенного квадратного трехчлена x</a:t>
            </a:r>
            <a:r>
              <a:rPr lang="ru-RU" i="1" baseline="300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i="1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+px+q=0 x</a:t>
            </a:r>
            <a:r>
              <a:rPr lang="ru-RU" i="1" baseline="300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i="1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+px+q=0 равна его второму коэффициенту p с противоположным знаком, а произведение - свободному члену q.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0100" y="4786322"/>
            <a:ext cx="6715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i="1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Сумма корней приведенного квадратного трехчлена x</a:t>
            </a:r>
            <a:r>
              <a:rPr lang="ru-RU" i="1" baseline="300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i="1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+px+q=0 x</a:t>
            </a:r>
            <a:r>
              <a:rPr lang="ru-RU" i="1" baseline="300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i="1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+px+q=0 равна его второму коэффициенту p с противоположным знаком, а произведение - первому члену </a:t>
            </a:r>
            <a:r>
              <a:rPr lang="en-US" i="1" dirty="0" err="1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i="1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001024" y="6000768"/>
            <a:ext cx="857256" cy="642942"/>
          </a:xfrm>
          <a:prstGeom prst="actionButtonForwardNex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B1C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785794"/>
            <a:ext cx="7858180" cy="121444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57224" y="1000108"/>
            <a:ext cx="7429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Задание 4. </a:t>
            </a:r>
          </a:p>
          <a:p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Укажите, сколько корней имеет данное квадратное уравнение 8х</a:t>
            </a:r>
            <a:r>
              <a:rPr lang="ru-RU" i="1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+3х-5=0</a:t>
            </a:r>
          </a:p>
        </p:txBody>
      </p:sp>
      <p:sp>
        <p:nvSpPr>
          <p:cNvPr id="6" name="Овал 5"/>
          <p:cNvSpPr/>
          <p:nvPr/>
        </p:nvSpPr>
        <p:spPr>
          <a:xfrm>
            <a:off x="2000232" y="2643182"/>
            <a:ext cx="1214446" cy="107157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7" name="Овал 6"/>
          <p:cNvSpPr/>
          <p:nvPr/>
        </p:nvSpPr>
        <p:spPr>
          <a:xfrm>
            <a:off x="3643306" y="3143248"/>
            <a:ext cx="1214446" cy="114300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2</a:t>
            </a:r>
            <a:endParaRPr lang="ru-RU" sz="4000" dirty="0"/>
          </a:p>
        </p:txBody>
      </p:sp>
      <p:sp>
        <p:nvSpPr>
          <p:cNvPr id="8" name="Овал 7"/>
          <p:cNvSpPr/>
          <p:nvPr/>
        </p:nvSpPr>
        <p:spPr>
          <a:xfrm>
            <a:off x="5072066" y="3786190"/>
            <a:ext cx="1285884" cy="114300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Корней нет</a:t>
            </a:r>
            <a:endParaRPr lang="ru-RU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143372" y="2714620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Вы правы!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001024" y="6000768"/>
            <a:ext cx="857256" cy="642942"/>
          </a:xfrm>
          <a:prstGeom prst="actionButtonForwardNex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929290" y="3214686"/>
            <a:ext cx="2857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Неверно, обратитесь к Флинту за помощью!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286116" y="2214554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Неверно, Флинт готов вам помочь!</a:t>
            </a:r>
            <a:endParaRPr lang="ru-RU" b="1" dirty="0"/>
          </a:p>
        </p:txBody>
      </p:sp>
      <p:pic>
        <p:nvPicPr>
          <p:cNvPr id="13" name="Рисунок 12" descr="попугай.jpg"/>
          <p:cNvPicPr>
            <a:picLocks noChangeAspect="1"/>
          </p:cNvPicPr>
          <p:nvPr/>
        </p:nvPicPr>
        <p:blipFill>
          <a:blip r:embed="rId2"/>
          <a:srcRect b="10398"/>
          <a:stretch>
            <a:fillRect/>
          </a:stretch>
        </p:blipFill>
        <p:spPr>
          <a:xfrm flipH="1">
            <a:off x="0" y="5572140"/>
            <a:ext cx="1177412" cy="106918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57224" y="5214950"/>
            <a:ext cx="6429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Квадратное уравнение имеет 2 корня, если </a:t>
            </a:r>
            <a:r>
              <a:rPr lang="en-US" i="1" dirty="0" smtClean="0"/>
              <a:t>D&gt;0;</a:t>
            </a:r>
          </a:p>
          <a:p>
            <a:r>
              <a:rPr lang="ru-RU" i="1" dirty="0" smtClean="0"/>
              <a:t>Квадратное уравнение имеет </a:t>
            </a:r>
            <a:r>
              <a:rPr lang="en-US" i="1" dirty="0" smtClean="0"/>
              <a:t>1</a:t>
            </a:r>
            <a:r>
              <a:rPr lang="ru-RU" i="1" dirty="0" smtClean="0"/>
              <a:t> корень, если </a:t>
            </a:r>
            <a:r>
              <a:rPr lang="en-US" i="1" dirty="0" smtClean="0"/>
              <a:t>D</a:t>
            </a:r>
            <a:r>
              <a:rPr lang="ru-RU" i="1" dirty="0" smtClean="0"/>
              <a:t>=</a:t>
            </a:r>
            <a:r>
              <a:rPr lang="en-US" i="1" dirty="0" smtClean="0"/>
              <a:t>0</a:t>
            </a:r>
            <a:r>
              <a:rPr lang="ru-RU" i="1" dirty="0" smtClean="0"/>
              <a:t>;</a:t>
            </a:r>
          </a:p>
          <a:p>
            <a:r>
              <a:rPr lang="ru-RU" i="1" dirty="0" smtClean="0"/>
              <a:t>Квадратное уравнение не имеет корней, если </a:t>
            </a:r>
            <a:r>
              <a:rPr lang="en-US" i="1" dirty="0" smtClean="0"/>
              <a:t>D&lt;0.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"/>
                                            </p:cond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7"/>
                                            </p:cond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 animBg="1"/>
      <p:bldP spid="11" grpId="0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785794"/>
            <a:ext cx="7858180" cy="121444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57224" y="1000108"/>
            <a:ext cx="7429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Задание </a:t>
            </a:r>
            <a:r>
              <a:rPr lang="en-US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</a:p>
          <a:p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Из предложенных ниже квадратных равнений выберите то уравнение, которое не имеет корней:</a:t>
            </a: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001024" y="6000768"/>
            <a:ext cx="857256" cy="642942"/>
          </a:xfrm>
          <a:prstGeom prst="actionButtonForwardNex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928662" y="2428868"/>
            <a:ext cx="2857520" cy="707886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7х</a:t>
            </a:r>
            <a:r>
              <a:rPr lang="ru-RU" sz="4000" baseline="30000" dirty="0" smtClean="0"/>
              <a:t>2</a:t>
            </a:r>
            <a:r>
              <a:rPr lang="ru-RU" sz="4000" dirty="0" smtClean="0"/>
              <a:t>-6х+2=0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928662" y="3286124"/>
            <a:ext cx="2857520" cy="707886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7х</a:t>
            </a:r>
            <a:r>
              <a:rPr lang="ru-RU" sz="4000" baseline="30000" dirty="0" smtClean="0"/>
              <a:t>2</a:t>
            </a:r>
            <a:r>
              <a:rPr lang="ru-RU" sz="4000" dirty="0" smtClean="0"/>
              <a:t>-6х-2=0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4429124" y="2428868"/>
            <a:ext cx="2857520" cy="707886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8х</a:t>
            </a:r>
            <a:r>
              <a:rPr lang="ru-RU" sz="4000" baseline="30000" dirty="0" smtClean="0"/>
              <a:t>2</a:t>
            </a:r>
            <a:r>
              <a:rPr lang="ru-RU" sz="4000" dirty="0" smtClean="0"/>
              <a:t>-3х-5=0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4429124" y="3286124"/>
            <a:ext cx="2857520" cy="707886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х</a:t>
            </a:r>
            <a:r>
              <a:rPr lang="ru-RU" sz="4000" baseline="30000" dirty="0" smtClean="0"/>
              <a:t>2</a:t>
            </a:r>
            <a:r>
              <a:rPr lang="ru-RU" sz="4000" dirty="0" smtClean="0"/>
              <a:t>+2х-3=0</a:t>
            </a:r>
            <a:endParaRPr lang="ru-RU" sz="4000" dirty="0"/>
          </a:p>
        </p:txBody>
      </p:sp>
      <p:pic>
        <p:nvPicPr>
          <p:cNvPr id="11" name="Рисунок 10" descr="попугай.jpg"/>
          <p:cNvPicPr>
            <a:picLocks noChangeAspect="1"/>
          </p:cNvPicPr>
          <p:nvPr/>
        </p:nvPicPr>
        <p:blipFill>
          <a:blip r:embed="rId2"/>
          <a:srcRect b="10398"/>
          <a:stretch>
            <a:fillRect/>
          </a:stretch>
        </p:blipFill>
        <p:spPr>
          <a:xfrm flipH="1">
            <a:off x="214282" y="5357826"/>
            <a:ext cx="1177412" cy="106918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28596" y="4929198"/>
            <a:ext cx="6429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Квадратное уравнение не имеет корней, если </a:t>
            </a:r>
            <a:r>
              <a:rPr lang="en-US" i="1" dirty="0" smtClean="0"/>
              <a:t>D&lt;0.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2080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6" grpId="2" animBg="1"/>
      <p:bldP spid="7" grpId="0" animBg="1"/>
      <p:bldP spid="8" grpId="0" animBg="1"/>
      <p:bldP spid="9" grpId="0" animBg="1"/>
      <p:bldP spid="10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785794"/>
            <a:ext cx="7858180" cy="121444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57224" y="1000108"/>
            <a:ext cx="7429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Задание 6. </a:t>
            </a:r>
          </a:p>
          <a:p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Укажите корни данного квадратного уравнения 100х</a:t>
            </a:r>
            <a:r>
              <a:rPr lang="ru-RU" i="1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-87х-187=0</a:t>
            </a: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001024" y="6000768"/>
            <a:ext cx="857256" cy="642942"/>
          </a:xfrm>
          <a:prstGeom prst="actionButtonForwardNex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попугай.jpg"/>
          <p:cNvPicPr>
            <a:picLocks noChangeAspect="1"/>
          </p:cNvPicPr>
          <p:nvPr/>
        </p:nvPicPr>
        <p:blipFill>
          <a:blip r:embed="rId2"/>
          <a:srcRect b="10398"/>
          <a:stretch>
            <a:fillRect/>
          </a:stretch>
        </p:blipFill>
        <p:spPr>
          <a:xfrm flipH="1">
            <a:off x="0" y="5572140"/>
            <a:ext cx="1177412" cy="106918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00100" y="2571744"/>
            <a:ext cx="2071702" cy="52322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-1 и 1,1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428860" y="3214686"/>
            <a:ext cx="2071702" cy="52322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 и 1,87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714744" y="3857628"/>
            <a:ext cx="2071702" cy="52322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-10 и 10,87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072066" y="4500570"/>
            <a:ext cx="2071702" cy="52322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-1 и 1,87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215074" y="4000504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Абсолютно верно!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00100" y="5429264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D</a:t>
            </a:r>
            <a:r>
              <a:rPr lang="ru-RU" sz="2400" i="1" dirty="0" smtClean="0"/>
              <a:t>=</a:t>
            </a:r>
            <a:r>
              <a:rPr lang="en-US" sz="2400" i="1" dirty="0" smtClean="0"/>
              <a:t>b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-4ac;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1" animBg="1"/>
      <p:bldP spid="8" grpId="0" animBg="1"/>
      <p:bldP spid="9" grpId="0" animBg="1"/>
      <p:bldP spid="10" grpId="0" animBg="1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785794"/>
            <a:ext cx="7858180" cy="121444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57224" y="1000108"/>
            <a:ext cx="7429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Задание </a:t>
            </a:r>
            <a:r>
              <a:rPr lang="en-US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7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</a:p>
          <a:p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Какое из приведенных ниже уравнений можно решить по теореме Виета?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2910" y="2500306"/>
            <a:ext cx="3000396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Х</a:t>
            </a:r>
            <a:r>
              <a:rPr lang="ru-RU" sz="2800" b="1" baseline="30000" dirty="0" smtClean="0"/>
              <a:t>2</a:t>
            </a:r>
            <a:r>
              <a:rPr lang="ru-RU" sz="2800" b="1" dirty="0" smtClean="0"/>
              <a:t>-7х+12=0</a:t>
            </a:r>
            <a:endParaRPr lang="ru-RU" sz="28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857620" y="2500306"/>
            <a:ext cx="3000396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3Х</a:t>
            </a:r>
            <a:r>
              <a:rPr lang="ru-RU" sz="2800" b="1" baseline="30000" dirty="0" smtClean="0"/>
              <a:t>2</a:t>
            </a:r>
            <a:r>
              <a:rPr lang="ru-RU" sz="2800" b="1" dirty="0" smtClean="0"/>
              <a:t>-9х+20=0</a:t>
            </a:r>
            <a:endParaRPr lang="ru-RU" sz="28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43042" y="3643314"/>
            <a:ext cx="3000396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2Х</a:t>
            </a:r>
            <a:r>
              <a:rPr lang="ru-RU" sz="2800" b="1" baseline="30000" dirty="0" smtClean="0"/>
              <a:t>2</a:t>
            </a:r>
            <a:r>
              <a:rPr lang="ru-RU" sz="2800" b="1" dirty="0" smtClean="0"/>
              <a:t>-7х+15=0</a:t>
            </a:r>
            <a:endParaRPr lang="ru-RU" sz="28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57752" y="3643314"/>
            <a:ext cx="3000396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7Х</a:t>
            </a:r>
            <a:r>
              <a:rPr lang="ru-RU" sz="2800" b="1" baseline="30000" dirty="0" smtClean="0"/>
              <a:t>2</a:t>
            </a:r>
            <a:r>
              <a:rPr lang="ru-RU" sz="2800" b="1" dirty="0" smtClean="0"/>
              <a:t>-2х+3=0</a:t>
            </a:r>
            <a:endParaRPr lang="ru-RU" sz="2800" b="1" dirty="0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001024" y="6000768"/>
            <a:ext cx="857256" cy="642942"/>
          </a:xfrm>
          <a:prstGeom prst="actionButtonForwardNex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 descr="попугай.jpg"/>
          <p:cNvPicPr>
            <a:picLocks noChangeAspect="1"/>
          </p:cNvPicPr>
          <p:nvPr/>
        </p:nvPicPr>
        <p:blipFill>
          <a:blip r:embed="rId2"/>
          <a:srcRect b="10398"/>
          <a:stretch>
            <a:fillRect/>
          </a:stretch>
        </p:blipFill>
        <p:spPr>
          <a:xfrm flipH="1">
            <a:off x="0" y="5572140"/>
            <a:ext cx="1177412" cy="1069182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357290" y="5429264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С помощью теоремы Виета можно решить приведенные квадратные уравнения</a:t>
            </a:r>
            <a:endParaRPr lang="en-US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20808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440</TotalTime>
  <Words>370</Words>
  <Application>Microsoft Office PowerPoint</Application>
  <PresentationFormat>Экран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 Black</vt:lpstr>
      <vt:lpstr>Calibri</vt:lpstr>
      <vt:lpstr>Constantia</vt:lpstr>
      <vt:lpstr>Times New Roman</vt:lpstr>
      <vt:lpstr>Wingdings</vt:lpstr>
      <vt:lpstr>Wingdings 2</vt:lpstr>
      <vt:lpstr>Поток</vt:lpstr>
      <vt:lpstr>Квест «Сокровища пиратов»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IRINA</dc:creator>
  <cp:lastModifiedBy>Алина</cp:lastModifiedBy>
  <cp:revision>51</cp:revision>
  <dcterms:created xsi:type="dcterms:W3CDTF">2019-10-06T12:24:58Z</dcterms:created>
  <dcterms:modified xsi:type="dcterms:W3CDTF">2019-10-19T09:40:27Z</dcterms:modified>
</cp:coreProperties>
</file>