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03" r:id="rId2"/>
    <p:sldId id="256" r:id="rId3"/>
    <p:sldId id="309" r:id="rId4"/>
    <p:sldId id="308" r:id="rId5"/>
    <p:sldId id="300" r:id="rId6"/>
    <p:sldId id="257" r:id="rId7"/>
    <p:sldId id="304" r:id="rId8"/>
    <p:sldId id="289" r:id="rId9"/>
    <p:sldId id="310" r:id="rId10"/>
    <p:sldId id="291" r:id="rId11"/>
    <p:sldId id="290" r:id="rId12"/>
    <p:sldId id="272" r:id="rId13"/>
    <p:sldId id="314" r:id="rId14"/>
    <p:sldId id="301" r:id="rId15"/>
    <p:sldId id="302" r:id="rId16"/>
    <p:sldId id="306" r:id="rId17"/>
    <p:sldId id="311" r:id="rId18"/>
    <p:sldId id="312" r:id="rId19"/>
    <p:sldId id="31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66FF"/>
    <a:srgbClr val="6666FF"/>
    <a:srgbClr val="FFCCCC"/>
    <a:srgbClr val="00FFFF"/>
    <a:srgbClr val="FFCCFF"/>
    <a:srgbClr val="33CC33"/>
    <a:srgbClr val="66FFFF"/>
    <a:srgbClr val="006600"/>
    <a:srgbClr val="CC00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79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E713-4BBB-4D44-A799-A9A9E0609B97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BD86-4E83-4604-9C91-B0536F93C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37EC2-BACA-4133-9ECE-31EBB602F8C8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F8F16-A6CB-4D41-A043-621E2CC50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108FB-D919-4933-82A7-23A14201B4C9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0CFD9-81B9-4F24-8762-1F4E79821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05017-ADAC-4B5F-9912-63EAA2431E3B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F528-5E2F-4E09-A6F7-9ED3EDE0B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4BF34-1C4A-4184-9CA0-8FF33B52742B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CC87-9ACA-4E78-AE43-AE08267F8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4679-D8C8-484B-86E2-75F9B6236DAB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3D16-FEB5-4383-A8B7-38E062359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A18BE-8DC3-4099-BD40-B93B1D6AC5C1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A513-767E-4164-9D45-B3519EE48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9167-65AF-4CDC-9FA7-84237AC1652F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B1A40-BB52-4E28-A158-33B7E37A5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9EDBB-C5A5-4A16-B66A-097E9F9E9A55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BB739-47B7-4D05-8455-41A07B162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76A26-0258-40BE-929B-EF5BF00D2EAE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8E25E-2F7E-4138-AC78-DDBAF9BAB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BCB26-5BD9-4FFC-BF53-519A50BD5DAA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14203-663B-4411-9411-2CE214DB2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6EE0B5-70ED-4A2C-9863-53273EA25D6B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6D4DFF-0B38-4F0F-9951-B9187ED3D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D%D0%B5%D0%BE%D0%BB%D0%B8%D1%82" TargetMode="External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0.jpeg"/><Relationship Id="rId7" Type="http://schemas.openxmlformats.org/officeDocument/2006/relationships/image" Target="../media/image3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gif"/><Relationship Id="rId4" Type="http://schemas.openxmlformats.org/officeDocument/2006/relationships/image" Target="../media/image3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png"/><Relationship Id="rId7" Type="http://schemas.openxmlformats.org/officeDocument/2006/relationships/slide" Target="slide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5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8.jpeg"/><Relationship Id="rId7" Type="http://schemas.openxmlformats.org/officeDocument/2006/relationships/image" Target="../media/image22.png"/><Relationship Id="rId12" Type="http://schemas.openxmlformats.org/officeDocument/2006/relationships/image" Target="../media/image2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24.jpeg"/><Relationship Id="rId5" Type="http://schemas.openxmlformats.org/officeDocument/2006/relationships/image" Target="../media/image20.jpeg"/><Relationship Id="rId10" Type="http://schemas.openxmlformats.org/officeDocument/2006/relationships/slide" Target="slide13.xml"/><Relationship Id="rId4" Type="http://schemas.openxmlformats.org/officeDocument/2006/relationships/image" Target="../media/image19.jpeg"/><Relationship Id="rId9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66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500298" y="5429264"/>
            <a:ext cx="4286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Calibri" pitchFamily="34" charset="0"/>
              </a:rPr>
              <a:t>5 класс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  <a:latin typeface="Calibri" pitchFamily="34" charset="0"/>
              </a:rPr>
              <a:t>Учитель технологии: </a:t>
            </a:r>
            <a:endParaRPr lang="ru-RU" sz="1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 err="1">
                <a:solidFill>
                  <a:srgbClr val="002060"/>
                </a:solidFill>
                <a:latin typeface="Calibri" pitchFamily="34" charset="0"/>
              </a:rPr>
              <a:t>Криуля</a:t>
            </a:r>
            <a:r>
              <a:rPr lang="ru-RU" sz="1800" b="1" dirty="0">
                <a:solidFill>
                  <a:srgbClr val="002060"/>
                </a:solidFill>
                <a:latin typeface="Calibri" pitchFamily="34" charset="0"/>
              </a:rPr>
              <a:t> Елена Ивановна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МБОУ </a:t>
            </a:r>
            <a:r>
              <a:rPr lang="ru-RU" sz="1800" b="1" dirty="0" err="1" smtClean="0">
                <a:solidFill>
                  <a:srgbClr val="002060"/>
                </a:solidFill>
                <a:latin typeface="Calibri" pitchFamily="34" charset="0"/>
              </a:rPr>
              <a:t>Митрофановская</a:t>
            </a:r>
            <a:r>
              <a:rPr lang="ru-RU" sz="18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СОШ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143240" y="214290"/>
            <a:ext cx="337819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000" dirty="0">
                <a:solidFill>
                  <a:srgbClr val="00FFFF"/>
                </a:solidFill>
              </a:rPr>
              <a:t>КВЕСТ</a:t>
            </a:r>
          </a:p>
          <a:p>
            <a:pPr algn="ctr"/>
            <a:r>
              <a:rPr lang="ru-RU" sz="2000" b="1" dirty="0">
                <a:solidFill>
                  <a:srgbClr val="00FFFF"/>
                </a:solidFill>
              </a:rPr>
              <a:t>Школьное «МЕНЮ»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1071546"/>
            <a:ext cx="2565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800" dirty="0" smtClean="0">
                <a:solidFill>
                  <a:srgbClr val="CC0099"/>
                </a:solidFill>
              </a:rPr>
              <a:t>Предмет:</a:t>
            </a:r>
            <a:r>
              <a:rPr lang="ru-RU" sz="1800" b="1" dirty="0" smtClean="0">
                <a:solidFill>
                  <a:srgbClr val="CC0099"/>
                </a:solidFill>
              </a:rPr>
              <a:t> Технология</a:t>
            </a:r>
            <a:endParaRPr lang="ru-RU" sz="1800" b="1" dirty="0">
              <a:solidFill>
                <a:srgbClr val="CC0099"/>
              </a:solidFill>
            </a:endParaRPr>
          </a:p>
        </p:txBody>
      </p:sp>
      <p:sp>
        <p:nvSpPr>
          <p:cNvPr id="23554" name="AutoShape 2" descr="https://klipart.ucoz.com/_ph/55/2/428836123.png?156917277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4288361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285860"/>
            <a:ext cx="4011519" cy="3998147"/>
          </a:xfrm>
          <a:prstGeom prst="rect">
            <a:avLst/>
          </a:prstGeom>
        </p:spPr>
      </p:pic>
      <p:pic>
        <p:nvPicPr>
          <p:cNvPr id="12" name="Рисунок 11" descr="524211c0c20da9dc382ea8de278858b9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86380" y="1500174"/>
            <a:ext cx="3657816" cy="3897610"/>
          </a:xfrm>
          <a:prstGeom prst="rect">
            <a:avLst/>
          </a:prstGeom>
        </p:spPr>
      </p:pic>
      <p:pic>
        <p:nvPicPr>
          <p:cNvPr id="15" name="Рисунок 14" descr="428836123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286248" y="1285860"/>
            <a:ext cx="1377837" cy="3998147"/>
          </a:xfrm>
          <a:prstGeom prst="rect">
            <a:avLst/>
          </a:prstGeom>
        </p:spPr>
      </p:pic>
      <p:pic>
        <p:nvPicPr>
          <p:cNvPr id="16" name="Рисунок 1" descr="http://uchkollektor39.ru/uploads/images/items/79e0726aeee95d2c68c3b766e45c27b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71802" y="1500174"/>
            <a:ext cx="3357586" cy="384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D92DE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928688" y="785813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  </a:t>
            </a:r>
          </a:p>
        </p:txBody>
      </p:sp>
      <p:sp>
        <p:nvSpPr>
          <p:cNvPr id="22531" name="Прямоугольник 5"/>
          <p:cNvSpPr>
            <a:spLocks noChangeArrowheads="1"/>
          </p:cNvSpPr>
          <p:nvPr/>
        </p:nvSpPr>
        <p:spPr bwMode="auto">
          <a:xfrm>
            <a:off x="4714875" y="1357313"/>
            <a:ext cx="312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7030A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2532" name="Прямоугольник 8"/>
          <p:cNvSpPr>
            <a:spLocks noChangeArrowheads="1"/>
          </p:cNvSpPr>
          <p:nvPr/>
        </p:nvSpPr>
        <p:spPr bwMode="auto">
          <a:xfrm>
            <a:off x="7572375" y="857250"/>
            <a:ext cx="392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 </a:t>
            </a:r>
            <a:r>
              <a:rPr lang="ru-RU" sz="4000">
                <a:latin typeface="Calibri" pitchFamily="34" charset="0"/>
              </a:rPr>
              <a:t> </a:t>
            </a:r>
          </a:p>
        </p:txBody>
      </p:sp>
      <p:pic>
        <p:nvPicPr>
          <p:cNvPr id="30" name="Рисунок 13" descr="doll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7984" y="2071678"/>
            <a:ext cx="2286016" cy="447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Выноска-облако 30"/>
          <p:cNvSpPr/>
          <p:nvPr/>
        </p:nvSpPr>
        <p:spPr>
          <a:xfrm>
            <a:off x="4143372" y="214290"/>
            <a:ext cx="4286280" cy="2071702"/>
          </a:xfrm>
          <a:prstGeom prst="cloudCallout">
            <a:avLst>
              <a:gd name="adj1" fmla="val 16885"/>
              <a:gd name="adj2" fmla="val 94689"/>
            </a:avLst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 smtClean="0">
              <a:solidFill>
                <a:srgbClr val="008BAC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Наш любимый деревенский суп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72000" y="5929330"/>
            <a:ext cx="207170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00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продолжить</a:t>
            </a:r>
            <a:endParaRPr lang="ru-RU" sz="2400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142852"/>
            <a:ext cx="3810026" cy="2857520"/>
          </a:xfrm>
          <a:prstGeom prst="round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571472" y="3500438"/>
            <a:ext cx="59293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Ингредиенты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Курица домашняя (кусочки (у меня крылья)) — 250 грамм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Лук репчатый — 1 шт.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Морковь — 1 шт.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Жир куриный — 80 грамм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Картофель (небольшой) — 4-5 шт.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Яйцо куриное домашнее ((в тесто - 1 шт., в суп - 1 шт.)) — 2 шт.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Мука — 100-150 грамм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Соль, черный перец, специи (по вкусу)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Вода — 3 л.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Зелень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Лавровый лист — 1-2 шт.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9DCD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928688" y="785813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  </a:t>
            </a:r>
          </a:p>
        </p:txBody>
      </p:sp>
      <p:sp>
        <p:nvSpPr>
          <p:cNvPr id="21507" name="Прямоугольник 5"/>
          <p:cNvSpPr>
            <a:spLocks noChangeArrowheads="1"/>
          </p:cNvSpPr>
          <p:nvPr/>
        </p:nvSpPr>
        <p:spPr bwMode="auto">
          <a:xfrm>
            <a:off x="4714875" y="1357313"/>
            <a:ext cx="327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7030A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1508" name="Прямоугольник 7"/>
          <p:cNvSpPr>
            <a:spLocks noChangeArrowheads="1"/>
          </p:cNvSpPr>
          <p:nvPr/>
        </p:nvSpPr>
        <p:spPr bwMode="auto">
          <a:xfrm>
            <a:off x="6786563" y="1285875"/>
            <a:ext cx="327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66CC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28" name="Рисунок 27" descr="doll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237293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Выноска-облако 28"/>
          <p:cNvSpPr/>
          <p:nvPr/>
        </p:nvSpPr>
        <p:spPr>
          <a:xfrm>
            <a:off x="1857356" y="285728"/>
            <a:ext cx="3571900" cy="1857388"/>
          </a:xfrm>
          <a:prstGeom prst="cloudCallout">
            <a:avLst>
              <a:gd name="adj1" fmla="val -48558"/>
              <a:gd name="adj2" fmla="val 117098"/>
            </a:avLst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 smtClean="0">
              <a:solidFill>
                <a:srgbClr val="008BAC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8BAC"/>
                </a:solidFill>
                <a:latin typeface="Comic Sans MS" pitchFamily="66" charset="0"/>
              </a:rPr>
              <a:t>Конечно, это картошка</a:t>
            </a:r>
            <a:endParaRPr lang="ru-RU" sz="2400" dirty="0">
              <a:solidFill>
                <a:srgbClr val="008BAC"/>
              </a:solidFill>
              <a:latin typeface="Comic Sans MS" pitchFamily="66" charset="0"/>
            </a:endParaRPr>
          </a:p>
        </p:txBody>
      </p:sp>
      <p:pic>
        <p:nvPicPr>
          <p:cNvPr id="1536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0930" y="2143116"/>
            <a:ext cx="4667283" cy="350046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0" name="Скругленный прямоугольник 29"/>
          <p:cNvSpPr/>
          <p:nvPr/>
        </p:nvSpPr>
        <p:spPr>
          <a:xfrm>
            <a:off x="2214546" y="5929330"/>
            <a:ext cx="207170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00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4" action="ppaction://hlinksldjump"/>
              </a:rPr>
              <a:t>продолжить</a:t>
            </a:r>
            <a:endParaRPr lang="ru-RU" sz="2400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715140" y="6000768"/>
            <a:ext cx="207170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00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продолжить</a:t>
            </a:r>
            <a:endParaRPr lang="ru-RU" sz="2400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ÐÐ°ÑÑÐ¸Ð½ÐºÐ¸ Ð¿Ð¾ Ð·Ð°Ð¿ÑÐ¾ÑÑ ÐºÐ¾Ð¼Ð¿Ð¾Ñ ÐºÐ°ÑÑÐ¸Ð½ÐºÐ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2571744"/>
            <a:ext cx="4795874" cy="3737018"/>
          </a:xfrm>
          <a:prstGeom prst="roundRect">
            <a:avLst/>
          </a:prstGeom>
          <a:noFill/>
        </p:spPr>
      </p:pic>
      <p:pic>
        <p:nvPicPr>
          <p:cNvPr id="9" name="Рисунок 13" descr="doll0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857364"/>
            <a:ext cx="1972663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носка-облако 9"/>
          <p:cNvSpPr/>
          <p:nvPr/>
        </p:nvSpPr>
        <p:spPr>
          <a:xfrm>
            <a:off x="285720" y="214290"/>
            <a:ext cx="8143932" cy="1857388"/>
          </a:xfrm>
          <a:prstGeom prst="cloudCallout">
            <a:avLst>
              <a:gd name="adj1" fmla="val 32034"/>
              <a:gd name="adj2" fmla="val 7691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 smtClean="0">
              <a:solidFill>
                <a:srgbClr val="008BAC"/>
              </a:solidFill>
              <a:latin typeface="Comic Sans MS" pitchFamily="66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428728" y="642918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Компот  десертный напиток из фруктов или ягод, либо отвар фруктов в сиропе, а также смесь сухофруктов или сушеных ягод и фруктов, либо фруктовые или ягодные консервы.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3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oll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714488"/>
            <a:ext cx="189834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6143636" y="5857892"/>
            <a:ext cx="207170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00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продолжить</a:t>
            </a:r>
            <a:endParaRPr lang="ru-RU" sz="2400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ÐÐ°ÑÑÐ¸Ð½ÐºÐ¸ Ð¿Ð¾ Ð·Ð°Ð¿ÑÐ¾ÑÑ ÑÐ»ÐµÐ±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2643182"/>
            <a:ext cx="5334000" cy="3552825"/>
          </a:xfrm>
          <a:prstGeom prst="round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214282" y="0"/>
            <a:ext cx="6929486" cy="2500306"/>
          </a:xfrm>
          <a:prstGeom prst="cloudCallout">
            <a:avLst>
              <a:gd name="adj1" fmla="val 46520"/>
              <a:gd name="adj2" fmla="val 7542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500042"/>
            <a:ext cx="52863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Хлеб — один из старейших приготавливаемых продуктов, появившийся ещё в </a:t>
            </a:r>
            <a:r>
              <a:rPr lang="ru-RU" dirty="0" smtClean="0">
                <a:hlinkClick r:id="rId5" tooltip="Неолит"/>
              </a:rPr>
              <a:t>неолите</a:t>
            </a:r>
            <a:r>
              <a:rPr lang="ru-RU" dirty="0" smtClean="0"/>
              <a:t>. Первый хлеб представлял собой подобие запечённой кашицы, приготовленной из крупы и воды, а также мог стать результатом случайного приготовления или намеренных экспериментов с водой и мукой.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oll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9461" y="2857496"/>
            <a:ext cx="2094411" cy="374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>
            <a:off x="6000760" y="500042"/>
            <a:ext cx="2928958" cy="1571636"/>
          </a:xfrm>
          <a:prstGeom prst="cloudCallout">
            <a:avLst>
              <a:gd name="adj1" fmla="val -4554"/>
              <a:gd name="adj2" fmla="val 159256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Давайте восстановим меню, жми на картинки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 descr="ÐÐ°ÑÑÐ¸Ð½ÐºÐ¸ Ð¿Ð¾ Ð·Ð°Ð¿ÑÐ¾ÑÑ ÑÐ»ÐµÐ±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5072074"/>
            <a:ext cx="1836978" cy="1285884"/>
          </a:xfrm>
          <a:prstGeom prst="roundRect">
            <a:avLst/>
          </a:prstGeom>
          <a:noFill/>
        </p:spPr>
      </p:pic>
      <p:pic>
        <p:nvPicPr>
          <p:cNvPr id="9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71934" y="1785926"/>
            <a:ext cx="1785949" cy="133946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" name="Picture 6" descr="ÐÐ°ÑÑÐ¸Ð½ÐºÐ¸ Ð¿Ð¾ Ð·Ð°Ð¿ÑÐ¾ÑÑ ÐºÐ¾Ð¼Ð¿Ð¾Ñ ÐºÐ°ÑÑÐ¸Ð½ÐºÐ¸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71934" y="3357562"/>
            <a:ext cx="1809761" cy="1357322"/>
          </a:xfrm>
          <a:prstGeom prst="round2DiagRect">
            <a:avLst>
              <a:gd name="adj1" fmla="val 16667"/>
              <a:gd name="adj2" fmla="val 5049"/>
            </a:avLst>
          </a:prstGeom>
          <a:noFill/>
          <a:ln>
            <a:solidFill>
              <a:schemeClr val="accent1"/>
            </a:solidFill>
          </a:ln>
        </p:spPr>
      </p:pic>
      <p:pic>
        <p:nvPicPr>
          <p:cNvPr id="11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071934" y="285728"/>
            <a:ext cx="1714512" cy="1285884"/>
          </a:xfrm>
          <a:prstGeom prst="roundRect">
            <a:avLst/>
          </a:prstGeom>
          <a:noFill/>
        </p:spPr>
      </p:pic>
      <p:pic>
        <p:nvPicPr>
          <p:cNvPr id="12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214290"/>
            <a:ext cx="3071834" cy="4071966"/>
          </a:xfrm>
          <a:prstGeom prst="rect">
            <a:avLst/>
          </a:prstGeom>
          <a:noFill/>
        </p:spPr>
      </p:pic>
      <p:pic>
        <p:nvPicPr>
          <p:cNvPr id="13" name="Рисунок 12" descr="doll0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928934"/>
            <a:ext cx="189834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Выноска-облако 13"/>
          <p:cNvSpPr/>
          <p:nvPr/>
        </p:nvSpPr>
        <p:spPr>
          <a:xfrm>
            <a:off x="1785918" y="5286388"/>
            <a:ext cx="2214578" cy="1285884"/>
          </a:xfrm>
          <a:prstGeom prst="cloudCallout">
            <a:avLst>
              <a:gd name="adj1" fmla="val -62782"/>
              <a:gd name="adj2" fmla="val -128803"/>
            </a:avLst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Молодцы, ребята, вы справились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285852" y="1214422"/>
            <a:ext cx="2214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 (деревенский)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357290" y="1714488"/>
            <a:ext cx="1928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Картошка (пюре)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357290" y="2214554"/>
            <a:ext cx="1714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омпот (ягоды)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428728" y="2786058"/>
            <a:ext cx="2066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Хлеб (пшеничный)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2290" grpId="0"/>
      <p:bldP spid="12291" grpId="0"/>
      <p:bldP spid="122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7"/>
          <p:cNvSpPr>
            <a:spLocks noChangeArrowheads="1"/>
          </p:cNvSpPr>
          <p:nvPr/>
        </p:nvSpPr>
        <p:spPr bwMode="auto">
          <a:xfrm>
            <a:off x="1714480" y="285728"/>
            <a:ext cx="5410200" cy="1771648"/>
          </a:xfrm>
          <a:prstGeom prst="wedgeEllipseCallout">
            <a:avLst>
              <a:gd name="adj1" fmla="val 7856"/>
              <a:gd name="adj2" fmla="val 111301"/>
            </a:avLst>
          </a:prstGeom>
          <a:gradFill rotWithShape="1">
            <a:gsLst>
              <a:gs pos="0">
                <a:srgbClr val="00B050"/>
              </a:gs>
              <a:gs pos="50000">
                <a:srgbClr val="E7F3FF"/>
              </a:gs>
              <a:gs pos="100000">
                <a:srgbClr val="99CC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 i="1" dirty="0">
                <a:solidFill>
                  <a:srgbClr val="990033"/>
                </a:solidFill>
              </a:rPr>
              <a:t>Н</a:t>
            </a:r>
            <a:r>
              <a:rPr lang="ru-RU" sz="3200" b="1" i="1" dirty="0" smtClean="0">
                <a:solidFill>
                  <a:srgbClr val="990033"/>
                </a:solidFill>
              </a:rPr>
              <a:t>ам </a:t>
            </a:r>
            <a:r>
              <a:rPr lang="ru-RU" sz="3200" b="1" i="1" dirty="0">
                <a:solidFill>
                  <a:srgbClr val="990033"/>
                </a:solidFill>
              </a:rPr>
              <a:t>с </a:t>
            </a:r>
            <a:r>
              <a:rPr lang="ru-RU" sz="3200" b="1" i="1" dirty="0" smtClean="0">
                <a:solidFill>
                  <a:srgbClr val="990033"/>
                </a:solidFill>
              </a:rPr>
              <a:t>вами </a:t>
            </a:r>
            <a:r>
              <a:rPr lang="ru-RU" sz="3200" b="1" i="1" dirty="0">
                <a:solidFill>
                  <a:srgbClr val="990033"/>
                </a:solidFill>
              </a:rPr>
              <a:t>было </a:t>
            </a:r>
            <a:r>
              <a:rPr lang="ru-RU" sz="3200" b="1" i="1" dirty="0" smtClean="0">
                <a:solidFill>
                  <a:srgbClr val="990033"/>
                </a:solidFill>
              </a:rPr>
              <a:t>интересно! А вам?</a:t>
            </a:r>
            <a:endParaRPr lang="ru-RU" sz="3200" b="1" i="1" dirty="0">
              <a:solidFill>
                <a:srgbClr val="990033"/>
              </a:solidFill>
            </a:endParaRPr>
          </a:p>
        </p:txBody>
      </p:sp>
      <p:pic>
        <p:nvPicPr>
          <p:cNvPr id="35842" name="Рисунок 4" descr="doll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500306"/>
            <a:ext cx="1906897" cy="372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Рисунок 5" descr="doll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447942"/>
            <a:ext cx="1714512" cy="362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16" descr="5b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6429375"/>
            <a:ext cx="323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21" descr="5b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3429000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21" descr="5b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5572125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16" descr="5b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6648450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13" descr="5b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6000750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13" descr="5b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88" y="6000750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Picture 13" descr="5b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25" y="6429375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Picture 13" descr="5b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6357938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2" name="Picture 13" descr="5b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63" y="6500813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3" name="Picture 13" descr="5b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6429375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Picture 13" descr="5b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6429375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5" name="Picture 21" descr="5b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2590800" y="63246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6" name="Picture 21" descr="5b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5786438" y="6429375"/>
            <a:ext cx="1793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7" name="Picture 21" descr="5b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7215188" y="6500813"/>
            <a:ext cx="144462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8" name="Picture 21" descr="5b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1501775" y="65024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носка-облако 18"/>
          <p:cNvSpPr/>
          <p:nvPr/>
        </p:nvSpPr>
        <p:spPr>
          <a:xfrm>
            <a:off x="3500430" y="1000108"/>
            <a:ext cx="4857784" cy="2643206"/>
          </a:xfrm>
          <a:prstGeom prst="cloudCallout">
            <a:avLst>
              <a:gd name="adj1" fmla="val -68036"/>
              <a:gd name="adj2" fmla="val -23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Ошибка, попробуй еще раз!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71934" y="5429264"/>
            <a:ext cx="207170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00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продолжить</a:t>
            </a:r>
            <a:endParaRPr lang="ru-RU" sz="2400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 descr="doll0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642918"/>
            <a:ext cx="1714512" cy="362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4" descr="doll0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785794"/>
            <a:ext cx="1906897" cy="372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Выноска-облако 18"/>
          <p:cNvSpPr/>
          <p:nvPr/>
        </p:nvSpPr>
        <p:spPr>
          <a:xfrm>
            <a:off x="3500430" y="1000108"/>
            <a:ext cx="4857784" cy="2643206"/>
          </a:xfrm>
          <a:prstGeom prst="cloudCallout">
            <a:avLst>
              <a:gd name="adj1" fmla="val -68036"/>
              <a:gd name="adj2" fmla="val -23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Ошибка, попробуй еще раз!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71934" y="5429264"/>
            <a:ext cx="207170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00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4" action="ppaction://hlinksldjump"/>
              </a:rPr>
              <a:t>продолжить</a:t>
            </a:r>
            <a:endParaRPr lang="ru-RU" sz="2400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носка-облако 18"/>
          <p:cNvSpPr/>
          <p:nvPr/>
        </p:nvSpPr>
        <p:spPr>
          <a:xfrm>
            <a:off x="3500430" y="1000108"/>
            <a:ext cx="4857784" cy="2643206"/>
          </a:xfrm>
          <a:prstGeom prst="cloudCallout">
            <a:avLst>
              <a:gd name="adj1" fmla="val -68036"/>
              <a:gd name="adj2" fmla="val -23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Ошибка, попробуй еще раз!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71934" y="5429264"/>
            <a:ext cx="207170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00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продолжить</a:t>
            </a:r>
            <a:endParaRPr lang="ru-RU" sz="2400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 descr="doll0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642918"/>
            <a:ext cx="1714512" cy="362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4" descr="doll0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785794"/>
            <a:ext cx="1906897" cy="372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Выноска-облако 18"/>
          <p:cNvSpPr/>
          <p:nvPr/>
        </p:nvSpPr>
        <p:spPr>
          <a:xfrm>
            <a:off x="3500430" y="1000108"/>
            <a:ext cx="4857784" cy="2643206"/>
          </a:xfrm>
          <a:prstGeom prst="cloudCallout">
            <a:avLst>
              <a:gd name="adj1" fmla="val -68036"/>
              <a:gd name="adj2" fmla="val -23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Ошибка, попробуй еще раз!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71934" y="5429264"/>
            <a:ext cx="207170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00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4" action="ppaction://hlinksldjump"/>
              </a:rPr>
              <a:t>продолжить</a:t>
            </a:r>
            <a:endParaRPr lang="ru-RU" sz="2400" dirty="0" smtClean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doll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284538"/>
            <a:ext cx="1871663" cy="3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214290"/>
            <a:ext cx="2955383" cy="3546460"/>
          </a:xfrm>
          <a:prstGeom prst="rect">
            <a:avLst/>
          </a:prstGeom>
          <a:noFill/>
        </p:spPr>
      </p:pic>
      <p:pic>
        <p:nvPicPr>
          <p:cNvPr id="15" name="Рисунок 14" descr="doll0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3357563"/>
            <a:ext cx="16922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Выноска-облако 15"/>
          <p:cNvSpPr/>
          <p:nvPr/>
        </p:nvSpPr>
        <p:spPr>
          <a:xfrm rot="373205">
            <a:off x="344390" y="452853"/>
            <a:ext cx="4547560" cy="2648758"/>
          </a:xfrm>
          <a:prstGeom prst="cloudCallout">
            <a:avLst>
              <a:gd name="adj1" fmla="val -8334"/>
              <a:gd name="adj2" fmla="val 83617"/>
            </a:avLst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rgbClr val="CC0099"/>
                </a:solidFill>
              </a:rPr>
              <a:t>Здравствуйте, </a:t>
            </a:r>
          </a:p>
          <a:p>
            <a:pPr algn="ctr"/>
            <a:r>
              <a:rPr lang="ru-RU" sz="1800" dirty="0" smtClean="0">
                <a:solidFill>
                  <a:srgbClr val="CC0099"/>
                </a:solidFill>
              </a:rPr>
              <a:t>м</a:t>
            </a:r>
            <a:r>
              <a:rPr lang="ru-RU" sz="1800" dirty="0" smtClean="0">
                <a:solidFill>
                  <a:srgbClr val="CC0099"/>
                </a:solidFill>
                <a:latin typeface="Comic Sans MS" pitchFamily="66" charset="0"/>
              </a:rPr>
              <a:t>еня зовут Маша! </a:t>
            </a:r>
          </a:p>
          <a:p>
            <a:pPr algn="ctr"/>
            <a:r>
              <a:rPr lang="ru-RU" sz="1800" b="1" dirty="0" smtClean="0">
                <a:solidFill>
                  <a:srgbClr val="CC0099"/>
                </a:solidFill>
              </a:rPr>
              <a:t>Сегодня в нашей школьной столовой из ячейки стенда пропало «меню». Нас попросили восстановить его.</a:t>
            </a:r>
            <a:r>
              <a:rPr lang="ru-RU" sz="1800" dirty="0" smtClean="0">
                <a:solidFill>
                  <a:srgbClr val="CC0099"/>
                </a:solidFill>
              </a:rPr>
              <a:t> </a:t>
            </a:r>
            <a:endParaRPr lang="ru-RU" sz="1800" dirty="0">
              <a:solidFill>
                <a:srgbClr val="CC0099"/>
              </a:solidFill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2214546" y="4500570"/>
            <a:ext cx="4357718" cy="1857388"/>
          </a:xfrm>
          <a:prstGeom prst="cloudCallout">
            <a:avLst>
              <a:gd name="adj1" fmla="val 76064"/>
              <a:gd name="adj2" fmla="val -55969"/>
            </a:avLst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CC0099"/>
                </a:solidFill>
                <a:latin typeface="Comic Sans MS" pitchFamily="66" charset="0"/>
              </a:rPr>
              <a:t>А я – Саша! </a:t>
            </a:r>
          </a:p>
          <a:p>
            <a:pPr algn="ctr"/>
            <a:r>
              <a:rPr lang="ru-RU" sz="1800" b="1" dirty="0" smtClean="0">
                <a:solidFill>
                  <a:srgbClr val="CC0099"/>
                </a:solidFill>
              </a:rPr>
              <a:t>В ячейке лежал конверт. Давайте посмотрим что в нем.</a:t>
            </a:r>
            <a:endParaRPr lang="ru-RU" sz="18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http://www.velvet.by/files/userfiles/21/10_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000496" y="3429000"/>
            <a:ext cx="4332096" cy="3208721"/>
          </a:xfrm>
        </p:spPr>
      </p:pic>
      <p:pic>
        <p:nvPicPr>
          <p:cNvPr id="11" name="Рисунок 10" descr="doll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068638"/>
            <a:ext cx="16922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 txBox="1">
            <a:spLocks/>
          </p:cNvSpPr>
          <p:nvPr/>
        </p:nvSpPr>
        <p:spPr bwMode="auto">
          <a:xfrm>
            <a:off x="4211638" y="5229225"/>
            <a:ext cx="4186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задания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1928794" y="500042"/>
            <a:ext cx="6357982" cy="2428892"/>
          </a:xfrm>
          <a:prstGeom prst="cloudCallout">
            <a:avLst>
              <a:gd name="adj1" fmla="val -39787"/>
              <a:gd name="adj2" fmla="val 82192"/>
            </a:avLst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того чтобы узнать какие блюда                                    будут сегодня на обед вам                                   необходимо выполнить задания.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857356" y="285728"/>
            <a:ext cx="58489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 b="1" dirty="0"/>
              <a:t>ЛОКАЦИЯ 1.</a:t>
            </a:r>
            <a:r>
              <a:rPr lang="ru-RU" sz="1200" dirty="0"/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«Название первого блюда»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57884" y="5429264"/>
            <a:ext cx="3071834" cy="1214446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1071546"/>
            <a:ext cx="2786082" cy="15716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286116" y="1285860"/>
            <a:ext cx="27146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Догадайтесь, кто такая?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Белоснежная, густая.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Сливки взбили утром рано,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 была у нас...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929322" y="3286124"/>
            <a:ext cx="292895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57158" y="428604"/>
            <a:ext cx="2643206" cy="242886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929322" y="5500702"/>
            <a:ext cx="292892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Этой буквой мажут раны, Часто завтракают мамы - Им давно рецепт знаком Свежих фруктов с молоком.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143636" y="3500438"/>
            <a:ext cx="27860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 на шутку, а всерьез Куст колючками оброс. Темных ягодок сорви-ка. Что за кустик?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3" name="Рисунок 22" descr="doll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256"/>
            <a:ext cx="1352922" cy="242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кругленный прямоугольник 24"/>
          <p:cNvSpPr/>
          <p:nvPr/>
        </p:nvSpPr>
        <p:spPr>
          <a:xfrm>
            <a:off x="6357950" y="1428736"/>
            <a:ext cx="2571736" cy="157163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142976" y="1071546"/>
            <a:ext cx="151496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Наловили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мы лещей,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Карасей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окуней.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Получилась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неплоха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 навариста ... </a:t>
            </a: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6500826" y="1500174"/>
            <a:ext cx="24288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 – брусок и два – брусок, Плюс один наискосок, Снизу, сверху – уголки, А всё вместе – буква... </a:t>
            </a:r>
          </a:p>
        </p:txBody>
      </p:sp>
      <p:sp>
        <p:nvSpPr>
          <p:cNvPr id="30" name="Трапеция 29"/>
          <p:cNvSpPr/>
          <p:nvPr/>
        </p:nvSpPr>
        <p:spPr>
          <a:xfrm>
            <a:off x="2928926" y="5500702"/>
            <a:ext cx="2714644" cy="1143008"/>
          </a:xfrm>
          <a:prstGeom prst="trapezoi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143240" y="5643578"/>
            <a:ext cx="26431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Снаружи красна, внутри бела, На голове хохолок - зелененький лесок.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" name="Прямоугольник с одним вырезанным скругленным углом 32"/>
          <p:cNvSpPr/>
          <p:nvPr/>
        </p:nvSpPr>
        <p:spPr>
          <a:xfrm>
            <a:off x="3643306" y="3357562"/>
            <a:ext cx="2143140" cy="1571636"/>
          </a:xfrm>
          <a:prstGeom prst="snip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Выноска-облако 33"/>
          <p:cNvSpPr/>
          <p:nvPr/>
        </p:nvSpPr>
        <p:spPr>
          <a:xfrm>
            <a:off x="928662" y="2928934"/>
            <a:ext cx="2500330" cy="2000264"/>
          </a:xfrm>
          <a:prstGeom prst="cloudCallout">
            <a:avLst>
              <a:gd name="adj1" fmla="val -39963"/>
              <a:gd name="adj2" fmla="val 6763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Разгадать загадки. Составить слово по первым буквам из ответов.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643306" y="3571876"/>
            <a:ext cx="21431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Енот жуёт, жуёт енот, Ежевику он жуёт, И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розовой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стене Он рисует букву ..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Рисунок 3" descr="doll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4214813"/>
            <a:ext cx="11160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Равнобедренный треугольник 14"/>
          <p:cNvSpPr/>
          <p:nvPr/>
        </p:nvSpPr>
        <p:spPr>
          <a:xfrm>
            <a:off x="5786414" y="428604"/>
            <a:ext cx="3357586" cy="22145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57488" y="2285992"/>
            <a:ext cx="2571768" cy="15716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857488" y="2571744"/>
            <a:ext cx="27860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Горит на грядке светофор,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И люди ждать согласны,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Пока зелёный ...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Не сделается красным…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000496" y="4572008"/>
            <a:ext cx="2928958" cy="1928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4929198"/>
            <a:ext cx="3000396" cy="1571636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428604"/>
            <a:ext cx="3000396" cy="1571636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4282" y="214290"/>
            <a:ext cx="3000364" cy="1785926"/>
          </a:xfrm>
          <a:prstGeom prst="ellipse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14348" y="5143512"/>
            <a:ext cx="20717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желтеньком улье 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Пчелки уснули, 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Сбились в клубок, 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 стенках - медок.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00430" y="642918"/>
            <a:ext cx="26431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Вкус у ягоды хорош,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сорви её, поди-ка: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Куст колючий будто ёж,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Вот и назван ....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357686" y="4857760"/>
            <a:ext cx="24288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Спелых ягод гроздь свисает, Всех прохожих удивляет. Украшает летний сад, Вкусный сочный…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71472" y="571480"/>
            <a:ext cx="22859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Если хочешь винегрет - В огород за ней сходи, У неё красивый цвет И снаружи, и внутри!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357950" y="1643050"/>
            <a:ext cx="23574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Зёрна жёлтые в початке, Все молочные и сладки, У царицы полей, Назови её скорей!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57158" y="2428868"/>
            <a:ext cx="2357454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28596" y="2643182"/>
            <a:ext cx="22145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«П» в другую букву можно Очень быстро превратить.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Перекладинку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немножко Нужно только опустить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!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Выноска-облако 28"/>
          <p:cNvSpPr/>
          <p:nvPr/>
        </p:nvSpPr>
        <p:spPr>
          <a:xfrm>
            <a:off x="5715008" y="2857496"/>
            <a:ext cx="2571768" cy="1643074"/>
          </a:xfrm>
          <a:prstGeom prst="cloudCallout">
            <a:avLst>
              <a:gd name="adj1" fmla="val 32276"/>
              <a:gd name="adj2" fmla="val 8904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8BAC"/>
                </a:solidFill>
                <a:latin typeface="Comic Sans MS" pitchFamily="66" charset="0"/>
              </a:rPr>
              <a:t>Продолжаем разгадывать</a:t>
            </a:r>
            <a:endParaRPr lang="ru-RU" sz="1800" dirty="0">
              <a:solidFill>
                <a:srgbClr val="008BA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9" name="Рисунок 13" descr="doll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444875"/>
            <a:ext cx="1643065" cy="3213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Выноска-облако 14"/>
          <p:cNvSpPr/>
          <p:nvPr/>
        </p:nvSpPr>
        <p:spPr>
          <a:xfrm>
            <a:off x="3929058" y="4357694"/>
            <a:ext cx="2786082" cy="2214578"/>
          </a:xfrm>
          <a:prstGeom prst="cloudCallout">
            <a:avLst>
              <a:gd name="adj1" fmla="val 80578"/>
              <a:gd name="adj2" fmla="val -3838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 smtClean="0">
              <a:solidFill>
                <a:srgbClr val="008BAC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8BAC"/>
                </a:solidFill>
                <a:latin typeface="Comic Sans MS" pitchFamily="66" charset="0"/>
              </a:rPr>
              <a:t>Давайте проверим?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8BAC"/>
                </a:solidFill>
                <a:latin typeface="Comic Sans MS" pitchFamily="66" charset="0"/>
              </a:rPr>
              <a:t>Щелкните по картинке с правильным ответом</a:t>
            </a:r>
            <a:endParaRPr lang="ru-RU" sz="1800" dirty="0">
              <a:solidFill>
                <a:srgbClr val="008BAC"/>
              </a:solidFill>
              <a:latin typeface="Comic Sans MS" pitchFamily="66" charset="0"/>
            </a:endParaRPr>
          </a:p>
        </p:txBody>
      </p:sp>
      <p:pic>
        <p:nvPicPr>
          <p:cNvPr id="17" name="Рисунок 16" descr="doll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156978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Выноска-облако 17"/>
          <p:cNvSpPr/>
          <p:nvPr/>
        </p:nvSpPr>
        <p:spPr>
          <a:xfrm>
            <a:off x="2928926" y="214290"/>
            <a:ext cx="2428892" cy="1643074"/>
          </a:xfrm>
          <a:prstGeom prst="cloudCallout">
            <a:avLst>
              <a:gd name="adj1" fmla="val -102392"/>
              <a:gd name="adj2" fmla="val 5993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8BAC"/>
                </a:solidFill>
                <a:latin typeface="Comic Sans MS" pitchFamily="66" charset="0"/>
              </a:rPr>
              <a:t>Соберите из букв первое блюдо. </a:t>
            </a:r>
            <a:endParaRPr lang="ru-RU" sz="1800" dirty="0">
              <a:solidFill>
                <a:srgbClr val="008BAC"/>
              </a:solidFill>
              <a:latin typeface="Comic Sans MS" pitchFamily="66" charset="0"/>
            </a:endParaRPr>
          </a:p>
        </p:txBody>
      </p:sp>
      <p:pic>
        <p:nvPicPr>
          <p:cNvPr id="17410" name="Picture 2" descr="ÐÐ°ÑÑÐ¸Ð½ÐºÐ¸ Ð¿Ð¾ Ð·Ð°Ð¿ÑÐ¾ÑÑ ÑÑÐ¿ Ð³Ð¾ÑÐ¾ÑÐ¾Ð²ÑÐ¹ ÐºÐ°ÑÑÐ¸Ð½ÐºÐ°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86446" y="500042"/>
            <a:ext cx="3000396" cy="1999014"/>
          </a:xfrm>
          <a:prstGeom prst="roundRect">
            <a:avLst/>
          </a:prstGeom>
          <a:noFill/>
        </p:spPr>
      </p:pic>
      <p:sp>
        <p:nvSpPr>
          <p:cNvPr id="17412" name="AutoShape 4" descr="ÐÐ°ÑÑÐ¸Ð½ÐºÐ¸ Ð¿Ð¾ Ð·Ð°Ð¿ÑÐ¾ÑÑ ÑÑÐ¿ Ð²ÐµÑÐ¼Ð¸ÑÐµÐ»ÐµÐ²ÑÐ¹ ÐºÐ°ÑÑÐ¸Ð½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4" name="Picture 6" descr="ÐÐ°ÑÑÐ¸Ð½ÐºÐ¸ Ð¿Ð¾ Ð·Ð°Ð¿ÑÐ¾ÑÑ ÑÑÐ¿ Ð²ÐµÑÐ¼Ð¸ÑÐµÐ»ÐµÐ²ÑÐ¹ ÐºÐ°ÑÑÐ¸Ð½ÐºÐ°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43174" y="2214554"/>
            <a:ext cx="3027033" cy="1785950"/>
          </a:xfrm>
          <a:prstGeom prst="roundRect">
            <a:avLst/>
          </a:prstGeom>
          <a:noFill/>
        </p:spPr>
      </p:pic>
      <p:pic>
        <p:nvPicPr>
          <p:cNvPr id="17416" name="Picture 8" descr="ÐÐ¾ÑÐ¾Ð¶ÐµÐµ Ð¸Ð·Ð¾Ð±ÑÐ°Ð¶ÐµÐ½Ð¸Ðµ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7158" y="4214818"/>
            <a:ext cx="2762269" cy="2071702"/>
          </a:xfrm>
          <a:prstGeom prst="round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857356" y="285728"/>
            <a:ext cx="58121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 b="1" dirty="0"/>
              <a:t>ЛОКАЦИЯ </a:t>
            </a:r>
            <a:r>
              <a:rPr lang="ru-RU" sz="1200" b="1" dirty="0" smtClean="0"/>
              <a:t>2.</a:t>
            </a:r>
            <a:r>
              <a:rPr lang="ru-RU" sz="1200" dirty="0" smtClean="0"/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«Название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второго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блюда» </a:t>
            </a:r>
          </a:p>
        </p:txBody>
      </p:sp>
      <p:pic>
        <p:nvPicPr>
          <p:cNvPr id="21" name="Рисунок 20" descr="doll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146026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Выноска-облако 21"/>
          <p:cNvSpPr/>
          <p:nvPr/>
        </p:nvSpPr>
        <p:spPr>
          <a:xfrm rot="366292">
            <a:off x="1068359" y="698395"/>
            <a:ext cx="7929618" cy="3168958"/>
          </a:xfrm>
          <a:prstGeom prst="cloudCallout">
            <a:avLst>
              <a:gd name="adj1" fmla="val -43921"/>
              <a:gd name="adj2" fmla="val 7157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 smtClean="0">
              <a:solidFill>
                <a:srgbClr val="008BAC"/>
              </a:solidFill>
              <a:latin typeface="Comic Sans MS" pitchFamily="66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428860" y="1071546"/>
            <a:ext cx="578647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Второе блюдо  наш повар приготовил из овоща Родина которого — Южная Америка, где до сих пор можно встретить дикорастущие виды этого растения. Введение этого овоща  в культуру было начато примерно 9-7 тысяч лет тому назад на территории современной Боливии.  Индейцы не только употребляли его в пищу, но и поклонялись ему, считая одушевлённым существом. Первое появление данного овоща в России относится к концу XVII века и связано с именем Петра Первого.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714744" y="3929066"/>
            <a:ext cx="23574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66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Варианты ответов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6666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6" descr="ÐÐ°ÑÑÐ¸Ð½ÐºÐ¸ Ð¿Ð¾ Ð·Ð°Ð¿ÑÐ¾ÑÑ ÐºÐ°ÑÑÐ¾ÑÐºÐ¸ Ð¾Ð²Ð¾ÑÐ¸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500570"/>
            <a:ext cx="1734475" cy="2071678"/>
          </a:xfrm>
          <a:prstGeom prst="roundRect">
            <a:avLst/>
          </a:prstGeom>
          <a:noFill/>
        </p:spPr>
      </p:pic>
      <p:pic>
        <p:nvPicPr>
          <p:cNvPr id="19464" name="Picture 8" descr="ÐÐ°ÑÑÐ¸Ð½ÐºÐ¸ Ð¿Ð¾ Ð·Ð°Ð¿ÑÐ¾ÑÑ ÐºÐ°ÑÑÐ¾ÑÐºÐ¸ Ð¾Ð²Ð¾ÑÐ¸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4500570"/>
            <a:ext cx="1794880" cy="2071702"/>
          </a:xfrm>
          <a:prstGeom prst="roundRect">
            <a:avLst/>
          </a:prstGeom>
          <a:noFill/>
        </p:spPr>
      </p:pic>
      <p:pic>
        <p:nvPicPr>
          <p:cNvPr id="19466" name="Picture 10" descr="ÐÐ°ÑÑÐ¸Ð½ÐºÐ¸ Ð¿Ð¾ Ð·Ð°Ð¿ÑÐ¾ÑÑ ÐºÐ°ÑÑÐ¾ÑÐºÐ¸ Ð¾Ð²Ð¾ÑÐ¸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0" y="4500570"/>
            <a:ext cx="1714512" cy="2081841"/>
          </a:xfrm>
          <a:prstGeom prst="round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94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D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2286000" y="1357313"/>
            <a:ext cx="249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00B05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3143250" y="785813"/>
            <a:ext cx="327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 </a:t>
            </a: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4429125" y="1500188"/>
            <a:ext cx="604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Calibri" pitchFamily="34" charset="0"/>
              </a:rPr>
              <a:t> </a:t>
            </a:r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5572125" y="1143000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 </a:t>
            </a:r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486" name="Прямоугольник 6"/>
          <p:cNvSpPr>
            <a:spLocks noChangeArrowheads="1"/>
          </p:cNvSpPr>
          <p:nvPr/>
        </p:nvSpPr>
        <p:spPr bwMode="auto">
          <a:xfrm>
            <a:off x="6643688" y="1357313"/>
            <a:ext cx="327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 </a:t>
            </a:r>
          </a:p>
        </p:txBody>
      </p:sp>
      <p:sp>
        <p:nvSpPr>
          <p:cNvPr id="20487" name="Прямоугольник 7"/>
          <p:cNvSpPr>
            <a:spLocks noChangeArrowheads="1"/>
          </p:cNvSpPr>
          <p:nvPr/>
        </p:nvSpPr>
        <p:spPr bwMode="auto">
          <a:xfrm>
            <a:off x="7643813" y="785813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  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1857356" y="285728"/>
            <a:ext cx="59740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 b="1" dirty="0"/>
              <a:t>ЛОКАЦИЯ </a:t>
            </a:r>
            <a:r>
              <a:rPr lang="ru-RU" sz="1200" b="1" dirty="0" smtClean="0"/>
              <a:t>3.</a:t>
            </a:r>
            <a:r>
              <a:rPr lang="ru-RU" sz="1200" dirty="0" smtClean="0"/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«Название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третьего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блюда» </a:t>
            </a:r>
          </a:p>
        </p:txBody>
      </p:sp>
      <p:pic>
        <p:nvPicPr>
          <p:cNvPr id="30" name="Рисунок 29" descr="https://img2.goodfon.ru/original/1360x768/1/46/kofe-chashka-zerna-blyudce-belyy.jpg">
            <a:hlinkClick r:id="rId2" action="ppaction://hlinksldjump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06" y="928670"/>
            <a:ext cx="2500330" cy="2000264"/>
          </a:xfrm>
          <a:prstGeom prst="snip2Diag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6388" name="AutoShape 4" descr="ÐÐ°ÑÑÐ¸Ð½ÐºÐ¸ Ð¿Ð¾ Ð·Ð°Ð¿ÑÐ¾ÑÑ ÑÐ°Ð¹ ÐºÐ°ÑÑÐ¸Ð½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0" name="Picture 6" descr="ÐÐ°ÑÑÐ¸Ð½ÐºÐ¸ Ð¿Ð¾ Ð·Ð°Ð¿ÑÐ¾ÑÑ ÐºÐ¾Ð¼Ð¿Ð¾Ñ ÐºÐ°ÑÑÐ¸Ð½ÐºÐ¸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57950" y="1000108"/>
            <a:ext cx="2571767" cy="1928826"/>
          </a:xfrm>
          <a:prstGeom prst="round2Diag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6392" name="AutoShape 8" descr="ÐÐ°ÑÑÐ¸Ð½ÐºÐ¸ Ð¿Ð¾ Ð·Ð°Ð¿ÑÐ¾ÑÑ ÑÐ°Ð¹ ÐºÐ°ÑÑÐ¸Ð½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4" name="Picture 10" descr="ÐÐ¾ÑÐ¾Ð¶ÐµÐµ Ð¸Ð·Ð¾Ð±ÑÐ°Ð¶ÐµÐ½Ð¸Ðµ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282" y="928670"/>
            <a:ext cx="3200423" cy="2000264"/>
          </a:xfrm>
          <a:prstGeom prst="round2Diag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6" name="Выноска-облако 35"/>
          <p:cNvSpPr/>
          <p:nvPr/>
        </p:nvSpPr>
        <p:spPr>
          <a:xfrm rot="295078">
            <a:off x="936790" y="3716396"/>
            <a:ext cx="5145288" cy="2494851"/>
          </a:xfrm>
          <a:prstGeom prst="cloudCallout">
            <a:avLst>
              <a:gd name="adj1" fmla="val 74810"/>
              <a:gd name="adj2" fmla="val -42926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8BAC"/>
                </a:solidFill>
                <a:latin typeface="Comic Sans MS" pitchFamily="66" charset="0"/>
              </a:rPr>
              <a:t> </a:t>
            </a:r>
            <a:endParaRPr lang="ru-RU" sz="1800" dirty="0">
              <a:solidFill>
                <a:srgbClr val="008BAC"/>
              </a:solidFill>
              <a:latin typeface="Comic Sans MS" pitchFamily="66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357422" y="4000504"/>
            <a:ext cx="28575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Яблоки и груши</a:t>
            </a:r>
            <a:br>
              <a:rPr lang="ru-RU" dirty="0" smtClean="0"/>
            </a:br>
            <a:r>
              <a:rPr lang="ru-RU" dirty="0" smtClean="0"/>
              <a:t>Осенью засушим.</a:t>
            </a:r>
            <a:br>
              <a:rPr lang="ru-RU" dirty="0" smtClean="0"/>
            </a:br>
            <a:r>
              <a:rPr lang="ru-RU" dirty="0" smtClean="0"/>
              <a:t>А зимой их сварим,</a:t>
            </a:r>
            <a:br>
              <a:rPr lang="ru-RU" dirty="0" smtClean="0"/>
            </a:br>
            <a:r>
              <a:rPr lang="ru-RU" dirty="0" smtClean="0"/>
              <a:t>Пряности добавим.</a:t>
            </a:r>
            <a:br>
              <a:rPr lang="ru-RU" dirty="0" smtClean="0"/>
            </a:br>
            <a:r>
              <a:rPr lang="ru-RU" dirty="0" smtClean="0"/>
              <a:t>А ещё положим мёд,</a:t>
            </a:r>
            <a:br>
              <a:rPr lang="ru-RU" dirty="0" smtClean="0"/>
            </a:br>
            <a:r>
              <a:rPr lang="ru-RU" dirty="0" smtClean="0"/>
              <a:t>Чтобы слаще стал....</a:t>
            </a:r>
          </a:p>
          <a:p>
            <a:r>
              <a:rPr lang="ru-RU" dirty="0" smtClean="0"/>
              <a:t>Щелкни правильный ответ</a:t>
            </a:r>
            <a:endParaRPr lang="ru-RU" dirty="0"/>
          </a:p>
        </p:txBody>
      </p:sp>
      <p:pic>
        <p:nvPicPr>
          <p:cNvPr id="38" name="Рисунок 13" descr="doll0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3214686"/>
            <a:ext cx="1714480" cy="335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oll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9146" y="142852"/>
            <a:ext cx="193485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ыноска-облако 3"/>
          <p:cNvSpPr/>
          <p:nvPr/>
        </p:nvSpPr>
        <p:spPr>
          <a:xfrm>
            <a:off x="2857488" y="0"/>
            <a:ext cx="3571900" cy="1571636"/>
          </a:xfrm>
          <a:prstGeom prst="cloudCallout">
            <a:avLst>
              <a:gd name="adj1" fmla="val 81960"/>
              <a:gd name="adj2" fmla="val -9179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 результат данной цепочки.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referent61.ru/upload/iblock/950/foto-zerna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857364"/>
            <a:ext cx="1534567" cy="123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wom-paradise.ru/wp-content/uploads/2017/03/17-1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14546" y="1857364"/>
            <a:ext cx="1445426" cy="126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nyamkin.ru/sites/default/files/recept/gphoto/drozhzhevoe_testo_na_opare_dlya_pirozhkov_glavnoe_foto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71934" y="1857364"/>
            <a:ext cx="1636898" cy="126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im0-tub-ru.yandex.net/i?id=8f9084d5e410da8359535d743aa8c95f&amp;n=13&amp;exp=1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43306" y="2428868"/>
            <a:ext cx="403572" cy="22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im0-tub-ru.yandex.net/i?id=8f9084d5e410da8359535d743aa8c95f&amp;n=13&amp;exp=1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15008" y="2428868"/>
            <a:ext cx="403572" cy="22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0-tub-ru.yandex.net/i?id=8f9084d5e410da8359535d743aa8c95f&amp;n=13&amp;exp=1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85918" y="2500306"/>
            <a:ext cx="403572" cy="22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iki-sibiriada.ru/images/8/8f/%D0%97%D0%BD%D0%B0%D0%BA_%D0%B2%D0%BE%D0%BF%D1%80%D0%BE%D1%81%D0%B0_67.pn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43636" y="1857364"/>
            <a:ext cx="785818" cy="11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 descr="ÐÐ¾ÑÐ¾Ð¶ÐµÐµ Ð¸Ð·Ð¾Ð±ÑÐ°Ð¶ÐµÐ½Ð¸Ðµ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215074" y="4286256"/>
            <a:ext cx="2043086" cy="1625789"/>
          </a:xfrm>
          <a:prstGeom prst="rect">
            <a:avLst/>
          </a:prstGeom>
          <a:noFill/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857488" y="3429000"/>
            <a:ext cx="23574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Варианты ответов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6858016" y="5929330"/>
            <a:ext cx="785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66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Желе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6666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9" name="Picture 5" descr="ÐÐ°ÑÑÐ¸Ð½ÐºÐ¸ Ð¿Ð¾ Ð·Ð°Ð¿ÑÐ¾ÑÑ ÑÐ»ÐµÐ±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71472" y="4143380"/>
            <a:ext cx="2347249" cy="1643074"/>
          </a:xfrm>
          <a:prstGeom prst="rect">
            <a:avLst/>
          </a:prstGeom>
          <a:noFill/>
        </p:spPr>
      </p:pic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357290" y="5929330"/>
            <a:ext cx="785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rgbClr val="6666FF"/>
                </a:solidFill>
                <a:latin typeface="Calibri" pitchFamily="34" charset="0"/>
                <a:cs typeface="Times New Roman" pitchFamily="18" charset="0"/>
              </a:rPr>
              <a:t>Хлеб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6666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929058" y="5929330"/>
            <a:ext cx="1214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rgbClr val="6666FF"/>
                </a:solidFill>
                <a:latin typeface="Calibri" pitchFamily="34" charset="0"/>
                <a:cs typeface="Times New Roman" pitchFamily="18" charset="0"/>
              </a:rPr>
              <a:t>Гренки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6666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71" name="Picture 7" descr="ÐÐ°ÑÑÐ¸Ð½ÐºÐ¸ Ð¿Ð¾ Ð·Ð°Ð¿ÑÐ¾ÑÑ Ð³ÑÐµÐ½ÐºÐ¸ ÐºÐ°ÑÑÐ¸Ð½ÐºÐ¸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12"/>
          <a:srcRect b="13934"/>
          <a:stretch>
            <a:fillRect/>
          </a:stretch>
        </p:blipFill>
        <p:spPr bwMode="auto">
          <a:xfrm>
            <a:off x="3143240" y="4214818"/>
            <a:ext cx="2868839" cy="16430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rgbClr val="FF9966"/>
      </a:lt1>
      <a:dk2>
        <a:srgbClr val="FF9966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FAD372"/>
      </a:accent6>
      <a:hlink>
        <a:srgbClr val="FAD372"/>
      </a:hlink>
      <a:folHlink>
        <a:srgbClr val="FF99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563</Words>
  <Application>Microsoft Office PowerPoint</Application>
  <PresentationFormat>Экран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777</cp:lastModifiedBy>
  <cp:revision>214</cp:revision>
  <dcterms:created xsi:type="dcterms:W3CDTF">2011-12-01T12:15:35Z</dcterms:created>
  <dcterms:modified xsi:type="dcterms:W3CDTF">2019-10-17T20:10:19Z</dcterms:modified>
</cp:coreProperties>
</file>